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89" r:id="rId35"/>
    <p:sldId id="29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рина Украинец" initials="ИУ" lastIdx="11" clrIdx="0">
    <p:extLst>
      <p:ext uri="{19B8F6BF-5375-455C-9EA6-DF929625EA0E}">
        <p15:presenceInfo xmlns:p15="http://schemas.microsoft.com/office/powerpoint/2012/main" userId="8fc864b3183778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06T17:16:07.835" idx="1">
    <p:pos x="10" y="10"/>
    <p:text>добавить расшифровку переменных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A32331-C7A3-4504-AF8A-4C747CA33F7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590175-8F56-405D-9EDD-EE1E78050D3F}">
      <dgm:prSet phldrT="[Text]" custT="1"/>
      <dgm:spPr/>
      <dgm:t>
        <a:bodyPr/>
        <a:lstStyle/>
        <a:p>
          <a:r>
            <a:rPr lang="en-US" sz="2400" dirty="0"/>
            <a:t>SLAM algorithms make maps from natural scene features. </a:t>
          </a:r>
        </a:p>
      </dgm:t>
    </dgm:pt>
    <dgm:pt modelId="{61550874-29DB-4351-855C-21F626D6466C}" type="parTrans" cxnId="{8434523B-505C-4B8A-9610-D15AC4E8EF63}">
      <dgm:prSet/>
      <dgm:spPr/>
      <dgm:t>
        <a:bodyPr/>
        <a:lstStyle/>
        <a:p>
          <a:endParaRPr lang="en-US" sz="2400"/>
        </a:p>
      </dgm:t>
    </dgm:pt>
    <dgm:pt modelId="{B23E1922-FB48-40C6-921F-D2D3BEA2F58C}" type="sibTrans" cxnId="{8434523B-505C-4B8A-9610-D15AC4E8EF63}">
      <dgm:prSet/>
      <dgm:spPr/>
      <dgm:t>
        <a:bodyPr/>
        <a:lstStyle/>
        <a:p>
          <a:endParaRPr lang="en-US" sz="2400"/>
        </a:p>
      </dgm:t>
    </dgm:pt>
    <dgm:pt modelId="{C43CEB5D-53C5-4455-9783-9B75FEC27143}">
      <dgm:prSet custT="1"/>
      <dgm:spPr/>
      <dgm:t>
        <a:bodyPr/>
        <a:lstStyle/>
        <a:p>
          <a:r>
            <a:rPr lang="en-US" sz="2400" dirty="0"/>
            <a:t>Laser/sonar: wall segments, planes, corners, obstacles, etc. </a:t>
          </a:r>
        </a:p>
      </dgm:t>
    </dgm:pt>
    <dgm:pt modelId="{661A26FE-9BBD-4219-A802-FAB6E3D435D1}" type="parTrans" cxnId="{1691E23A-C4BF-42E3-82DB-3DA9B552D6C0}">
      <dgm:prSet/>
      <dgm:spPr/>
      <dgm:t>
        <a:bodyPr/>
        <a:lstStyle/>
        <a:p>
          <a:endParaRPr lang="en-US" sz="2400"/>
        </a:p>
      </dgm:t>
    </dgm:pt>
    <dgm:pt modelId="{67880E6D-3B6C-4256-B88C-0AE58AC0A44C}" type="sibTrans" cxnId="{1691E23A-C4BF-42E3-82DB-3DA9B552D6C0}">
      <dgm:prSet/>
      <dgm:spPr/>
      <dgm:t>
        <a:bodyPr/>
        <a:lstStyle/>
        <a:p>
          <a:endParaRPr lang="en-US" sz="2400"/>
        </a:p>
      </dgm:t>
    </dgm:pt>
    <dgm:pt modelId="{BCE4117D-0F7B-4CC9-B477-E991DAFA1B11}">
      <dgm:prSet custT="1"/>
      <dgm:spPr/>
      <dgm:t>
        <a:bodyPr/>
        <a:lstStyle/>
        <a:p>
          <a:r>
            <a:rPr lang="en-US" sz="2400"/>
            <a:t>Vision: salient point features, lines, textured surfaces. </a:t>
          </a:r>
          <a:endParaRPr lang="en-US" sz="2400" dirty="0"/>
        </a:p>
      </dgm:t>
    </dgm:pt>
    <dgm:pt modelId="{0013EAE5-C6F8-4E09-BFEB-3B2FE7FEF1F8}" type="parTrans" cxnId="{EF46BB40-6F67-4409-AD8F-BB96E7592C0D}">
      <dgm:prSet/>
      <dgm:spPr/>
      <dgm:t>
        <a:bodyPr/>
        <a:lstStyle/>
        <a:p>
          <a:endParaRPr lang="en-US" sz="2400"/>
        </a:p>
      </dgm:t>
    </dgm:pt>
    <dgm:pt modelId="{CB547042-4C7E-4413-8B81-AACC0D15D63B}" type="sibTrans" cxnId="{EF46BB40-6F67-4409-AD8F-BB96E7592C0D}">
      <dgm:prSet/>
      <dgm:spPr/>
      <dgm:t>
        <a:bodyPr/>
        <a:lstStyle/>
        <a:p>
          <a:endParaRPr lang="en-US" sz="2400"/>
        </a:p>
      </dgm:t>
    </dgm:pt>
    <dgm:pt modelId="{44813701-B99F-47C3-B524-4D9E83EC7FA6}">
      <dgm:prSet custT="1"/>
      <dgm:spPr/>
      <dgm:t>
        <a:bodyPr/>
        <a:lstStyle/>
        <a:p>
          <a:r>
            <a:rPr lang="en-US" sz="2400" dirty="0"/>
            <a:t>Features should be distinctive and easily recognizable from different viewpoints to enable reliable matching.</a:t>
          </a:r>
        </a:p>
      </dgm:t>
    </dgm:pt>
    <dgm:pt modelId="{815A2CF6-32AB-4C9F-A18F-16670FC3B435}" type="parTrans" cxnId="{2A43F75D-25DE-485E-9B57-F158E5D352D9}">
      <dgm:prSet/>
      <dgm:spPr/>
      <dgm:t>
        <a:bodyPr/>
        <a:lstStyle/>
        <a:p>
          <a:endParaRPr lang="en-US" sz="2400"/>
        </a:p>
      </dgm:t>
    </dgm:pt>
    <dgm:pt modelId="{7B3DDACA-7A7D-4BBA-ACBC-97D8C6D8364A}" type="sibTrans" cxnId="{2A43F75D-25DE-485E-9B57-F158E5D352D9}">
      <dgm:prSet/>
      <dgm:spPr/>
      <dgm:t>
        <a:bodyPr/>
        <a:lstStyle/>
        <a:p>
          <a:endParaRPr lang="en-US" sz="2400"/>
        </a:p>
      </dgm:t>
    </dgm:pt>
    <dgm:pt modelId="{A7C3C9D4-5556-4216-BA98-6DD5F1BC351D}" type="pres">
      <dgm:prSet presAssocID="{98A32331-C7A3-4504-AF8A-4C747CA33F71}" presName="linear" presStyleCnt="0">
        <dgm:presLayoutVars>
          <dgm:dir/>
          <dgm:animLvl val="lvl"/>
          <dgm:resizeHandles val="exact"/>
        </dgm:presLayoutVars>
      </dgm:prSet>
      <dgm:spPr/>
    </dgm:pt>
    <dgm:pt modelId="{E7DDCBEE-600C-44DD-A932-0587D2AC794C}" type="pres">
      <dgm:prSet presAssocID="{31590175-8F56-405D-9EDD-EE1E78050D3F}" presName="parentLin" presStyleCnt="0"/>
      <dgm:spPr/>
    </dgm:pt>
    <dgm:pt modelId="{A196DF4F-913F-40BD-8906-8842281D9FD0}" type="pres">
      <dgm:prSet presAssocID="{31590175-8F56-405D-9EDD-EE1E78050D3F}" presName="parentLeftMargin" presStyleLbl="node1" presStyleIdx="0" presStyleCnt="4"/>
      <dgm:spPr/>
    </dgm:pt>
    <dgm:pt modelId="{8BD22FEB-9175-4F5D-B330-288098666C4D}" type="pres">
      <dgm:prSet presAssocID="{31590175-8F56-405D-9EDD-EE1E78050D3F}" presName="parentText" presStyleLbl="node1" presStyleIdx="0" presStyleCnt="4" custScaleX="131635">
        <dgm:presLayoutVars>
          <dgm:chMax val="0"/>
          <dgm:bulletEnabled val="1"/>
        </dgm:presLayoutVars>
      </dgm:prSet>
      <dgm:spPr/>
    </dgm:pt>
    <dgm:pt modelId="{F148DB6E-221F-4585-A503-8AC5AAED116B}" type="pres">
      <dgm:prSet presAssocID="{31590175-8F56-405D-9EDD-EE1E78050D3F}" presName="negativeSpace" presStyleCnt="0"/>
      <dgm:spPr/>
    </dgm:pt>
    <dgm:pt modelId="{8A75DE46-AB11-495B-B816-600FAB22562A}" type="pres">
      <dgm:prSet presAssocID="{31590175-8F56-405D-9EDD-EE1E78050D3F}" presName="childText" presStyleLbl="conFgAcc1" presStyleIdx="0" presStyleCnt="4" custScaleY="78190">
        <dgm:presLayoutVars>
          <dgm:bulletEnabled val="1"/>
        </dgm:presLayoutVars>
      </dgm:prSet>
      <dgm:spPr/>
    </dgm:pt>
    <dgm:pt modelId="{4CC146DD-6E9B-4DD3-BA84-84E5A27E21E4}" type="pres">
      <dgm:prSet presAssocID="{B23E1922-FB48-40C6-921F-D2D3BEA2F58C}" presName="spaceBetweenRectangles" presStyleCnt="0"/>
      <dgm:spPr/>
    </dgm:pt>
    <dgm:pt modelId="{4965B2A5-DD02-4163-A62E-9DC9EB99C32D}" type="pres">
      <dgm:prSet presAssocID="{C43CEB5D-53C5-4455-9783-9B75FEC27143}" presName="parentLin" presStyleCnt="0"/>
      <dgm:spPr/>
    </dgm:pt>
    <dgm:pt modelId="{A21EA5CC-B320-4B5F-BEC5-8F2B21826C94}" type="pres">
      <dgm:prSet presAssocID="{C43CEB5D-53C5-4455-9783-9B75FEC27143}" presName="parentLeftMargin" presStyleLbl="node1" presStyleIdx="0" presStyleCnt="4"/>
      <dgm:spPr/>
    </dgm:pt>
    <dgm:pt modelId="{78E3BA3F-FA83-4EF4-B2AE-FC74737E32D3}" type="pres">
      <dgm:prSet presAssocID="{C43CEB5D-53C5-4455-9783-9B75FEC27143}" presName="parentText" presStyleLbl="node1" presStyleIdx="1" presStyleCnt="4" custScaleX="131635">
        <dgm:presLayoutVars>
          <dgm:chMax val="0"/>
          <dgm:bulletEnabled val="1"/>
        </dgm:presLayoutVars>
      </dgm:prSet>
      <dgm:spPr/>
    </dgm:pt>
    <dgm:pt modelId="{4B7E25EC-0C1C-4517-8EF7-EA1DF5DDCDA6}" type="pres">
      <dgm:prSet presAssocID="{C43CEB5D-53C5-4455-9783-9B75FEC27143}" presName="negativeSpace" presStyleCnt="0"/>
      <dgm:spPr/>
    </dgm:pt>
    <dgm:pt modelId="{98BFB4BF-1F73-435E-B399-F182FE1B8614}" type="pres">
      <dgm:prSet presAssocID="{C43CEB5D-53C5-4455-9783-9B75FEC27143}" presName="childText" presStyleLbl="conFgAcc1" presStyleIdx="1" presStyleCnt="4" custScaleY="78190">
        <dgm:presLayoutVars>
          <dgm:bulletEnabled val="1"/>
        </dgm:presLayoutVars>
      </dgm:prSet>
      <dgm:spPr/>
    </dgm:pt>
    <dgm:pt modelId="{20BC20C7-F265-4315-BBC2-8427E64C1434}" type="pres">
      <dgm:prSet presAssocID="{67880E6D-3B6C-4256-B88C-0AE58AC0A44C}" presName="spaceBetweenRectangles" presStyleCnt="0"/>
      <dgm:spPr/>
    </dgm:pt>
    <dgm:pt modelId="{9207C524-07FB-49AB-8E67-333A8947F2EA}" type="pres">
      <dgm:prSet presAssocID="{BCE4117D-0F7B-4CC9-B477-E991DAFA1B11}" presName="parentLin" presStyleCnt="0"/>
      <dgm:spPr/>
    </dgm:pt>
    <dgm:pt modelId="{610CF150-07D2-4383-B84B-85E8B269E995}" type="pres">
      <dgm:prSet presAssocID="{BCE4117D-0F7B-4CC9-B477-E991DAFA1B11}" presName="parentLeftMargin" presStyleLbl="node1" presStyleIdx="1" presStyleCnt="4"/>
      <dgm:spPr/>
    </dgm:pt>
    <dgm:pt modelId="{DEE86CE1-50AB-4EC7-893E-736B21AF0D01}" type="pres">
      <dgm:prSet presAssocID="{BCE4117D-0F7B-4CC9-B477-E991DAFA1B11}" presName="parentText" presStyleLbl="node1" presStyleIdx="2" presStyleCnt="4" custScaleX="131635">
        <dgm:presLayoutVars>
          <dgm:chMax val="0"/>
          <dgm:bulletEnabled val="1"/>
        </dgm:presLayoutVars>
      </dgm:prSet>
      <dgm:spPr/>
    </dgm:pt>
    <dgm:pt modelId="{8D1E540E-07EA-4732-9D7F-4F16510550D2}" type="pres">
      <dgm:prSet presAssocID="{BCE4117D-0F7B-4CC9-B477-E991DAFA1B11}" presName="negativeSpace" presStyleCnt="0"/>
      <dgm:spPr/>
    </dgm:pt>
    <dgm:pt modelId="{AB6FD86E-3E54-4C77-821F-9CE4A961F992}" type="pres">
      <dgm:prSet presAssocID="{BCE4117D-0F7B-4CC9-B477-E991DAFA1B11}" presName="childText" presStyleLbl="conFgAcc1" presStyleIdx="2" presStyleCnt="4" custScaleY="78190">
        <dgm:presLayoutVars>
          <dgm:bulletEnabled val="1"/>
        </dgm:presLayoutVars>
      </dgm:prSet>
      <dgm:spPr/>
    </dgm:pt>
    <dgm:pt modelId="{45020849-6F8A-4B79-AA64-C6C68AD28405}" type="pres">
      <dgm:prSet presAssocID="{CB547042-4C7E-4413-8B81-AACC0D15D63B}" presName="spaceBetweenRectangles" presStyleCnt="0"/>
      <dgm:spPr/>
    </dgm:pt>
    <dgm:pt modelId="{8FCDF43E-FF54-419C-BCE9-DBCB99CA2D84}" type="pres">
      <dgm:prSet presAssocID="{44813701-B99F-47C3-B524-4D9E83EC7FA6}" presName="parentLin" presStyleCnt="0"/>
      <dgm:spPr/>
    </dgm:pt>
    <dgm:pt modelId="{249CC97F-2E8C-4F36-9F9B-7D9F90B7DF3B}" type="pres">
      <dgm:prSet presAssocID="{44813701-B99F-47C3-B524-4D9E83EC7FA6}" presName="parentLeftMargin" presStyleLbl="node1" presStyleIdx="2" presStyleCnt="4"/>
      <dgm:spPr/>
    </dgm:pt>
    <dgm:pt modelId="{D084EB4D-EE9E-4F7D-8E0C-B8BB5D74AF30}" type="pres">
      <dgm:prSet presAssocID="{44813701-B99F-47C3-B524-4D9E83EC7FA6}" presName="parentText" presStyleLbl="node1" presStyleIdx="3" presStyleCnt="4" custScaleX="131635">
        <dgm:presLayoutVars>
          <dgm:chMax val="0"/>
          <dgm:bulletEnabled val="1"/>
        </dgm:presLayoutVars>
      </dgm:prSet>
      <dgm:spPr/>
    </dgm:pt>
    <dgm:pt modelId="{24B18EDB-4A90-4837-90B8-B114A2E19F0B}" type="pres">
      <dgm:prSet presAssocID="{44813701-B99F-47C3-B524-4D9E83EC7FA6}" presName="negativeSpace" presStyleCnt="0"/>
      <dgm:spPr/>
    </dgm:pt>
    <dgm:pt modelId="{DDDCA05B-40C1-4F38-A387-91D341E244D3}" type="pres">
      <dgm:prSet presAssocID="{44813701-B99F-47C3-B524-4D9E83EC7FA6}" presName="childText" presStyleLbl="conFgAcc1" presStyleIdx="3" presStyleCnt="4" custScaleY="78190">
        <dgm:presLayoutVars>
          <dgm:bulletEnabled val="1"/>
        </dgm:presLayoutVars>
      </dgm:prSet>
      <dgm:spPr/>
    </dgm:pt>
  </dgm:ptLst>
  <dgm:cxnLst>
    <dgm:cxn modelId="{1199571A-C689-445A-9012-E190A0A38ED3}" type="presOf" srcId="{C43CEB5D-53C5-4455-9783-9B75FEC27143}" destId="{78E3BA3F-FA83-4EF4-B2AE-FC74737E32D3}" srcOrd="1" destOrd="0" presId="urn:microsoft.com/office/officeart/2005/8/layout/list1"/>
    <dgm:cxn modelId="{1691E23A-C4BF-42E3-82DB-3DA9B552D6C0}" srcId="{98A32331-C7A3-4504-AF8A-4C747CA33F71}" destId="{C43CEB5D-53C5-4455-9783-9B75FEC27143}" srcOrd="1" destOrd="0" parTransId="{661A26FE-9BBD-4219-A802-FAB6E3D435D1}" sibTransId="{67880E6D-3B6C-4256-B88C-0AE58AC0A44C}"/>
    <dgm:cxn modelId="{8434523B-505C-4B8A-9610-D15AC4E8EF63}" srcId="{98A32331-C7A3-4504-AF8A-4C747CA33F71}" destId="{31590175-8F56-405D-9EDD-EE1E78050D3F}" srcOrd="0" destOrd="0" parTransId="{61550874-29DB-4351-855C-21F626D6466C}" sibTransId="{B23E1922-FB48-40C6-921F-D2D3BEA2F58C}"/>
    <dgm:cxn modelId="{EF46BB40-6F67-4409-AD8F-BB96E7592C0D}" srcId="{98A32331-C7A3-4504-AF8A-4C747CA33F71}" destId="{BCE4117D-0F7B-4CC9-B477-E991DAFA1B11}" srcOrd="2" destOrd="0" parTransId="{0013EAE5-C6F8-4E09-BFEB-3B2FE7FEF1F8}" sibTransId="{CB547042-4C7E-4413-8B81-AACC0D15D63B}"/>
    <dgm:cxn modelId="{2A43F75D-25DE-485E-9B57-F158E5D352D9}" srcId="{98A32331-C7A3-4504-AF8A-4C747CA33F71}" destId="{44813701-B99F-47C3-B524-4D9E83EC7FA6}" srcOrd="3" destOrd="0" parTransId="{815A2CF6-32AB-4C9F-A18F-16670FC3B435}" sibTransId="{7B3DDACA-7A7D-4BBA-ACBC-97D8C6D8364A}"/>
    <dgm:cxn modelId="{BC2A0D64-158E-459A-A565-DB2F21900E2A}" type="presOf" srcId="{C43CEB5D-53C5-4455-9783-9B75FEC27143}" destId="{A21EA5CC-B320-4B5F-BEC5-8F2B21826C94}" srcOrd="0" destOrd="0" presId="urn:microsoft.com/office/officeart/2005/8/layout/list1"/>
    <dgm:cxn modelId="{A87D9D6A-5997-42C9-9BBC-BDB73267D060}" type="presOf" srcId="{31590175-8F56-405D-9EDD-EE1E78050D3F}" destId="{8BD22FEB-9175-4F5D-B330-288098666C4D}" srcOrd="1" destOrd="0" presId="urn:microsoft.com/office/officeart/2005/8/layout/list1"/>
    <dgm:cxn modelId="{04EB3A70-6720-42FA-8EE3-CE45589B79B3}" type="presOf" srcId="{44813701-B99F-47C3-B524-4D9E83EC7FA6}" destId="{249CC97F-2E8C-4F36-9F9B-7D9F90B7DF3B}" srcOrd="0" destOrd="0" presId="urn:microsoft.com/office/officeart/2005/8/layout/list1"/>
    <dgm:cxn modelId="{597BBF7D-63B7-4607-A379-774D91557CA0}" type="presOf" srcId="{98A32331-C7A3-4504-AF8A-4C747CA33F71}" destId="{A7C3C9D4-5556-4216-BA98-6DD5F1BC351D}" srcOrd="0" destOrd="0" presId="urn:microsoft.com/office/officeart/2005/8/layout/list1"/>
    <dgm:cxn modelId="{DF7CE58F-396C-4F65-9463-1EFCE9A1790B}" type="presOf" srcId="{BCE4117D-0F7B-4CC9-B477-E991DAFA1B11}" destId="{610CF150-07D2-4383-B84B-85E8B269E995}" srcOrd="0" destOrd="0" presId="urn:microsoft.com/office/officeart/2005/8/layout/list1"/>
    <dgm:cxn modelId="{B53B7197-EB58-422A-B485-917B9D3F0341}" type="presOf" srcId="{BCE4117D-0F7B-4CC9-B477-E991DAFA1B11}" destId="{DEE86CE1-50AB-4EC7-893E-736B21AF0D01}" srcOrd="1" destOrd="0" presId="urn:microsoft.com/office/officeart/2005/8/layout/list1"/>
    <dgm:cxn modelId="{F97F419E-73D5-48A5-8450-F2D0D7390EBB}" type="presOf" srcId="{44813701-B99F-47C3-B524-4D9E83EC7FA6}" destId="{D084EB4D-EE9E-4F7D-8E0C-B8BB5D74AF30}" srcOrd="1" destOrd="0" presId="urn:microsoft.com/office/officeart/2005/8/layout/list1"/>
    <dgm:cxn modelId="{CD89D9DE-3FCE-4420-8498-20B94D8F9867}" type="presOf" srcId="{31590175-8F56-405D-9EDD-EE1E78050D3F}" destId="{A196DF4F-913F-40BD-8906-8842281D9FD0}" srcOrd="0" destOrd="0" presId="urn:microsoft.com/office/officeart/2005/8/layout/list1"/>
    <dgm:cxn modelId="{7165F1F9-B9D6-4B9F-841D-F1D4F0A062D6}" type="presParOf" srcId="{A7C3C9D4-5556-4216-BA98-6DD5F1BC351D}" destId="{E7DDCBEE-600C-44DD-A932-0587D2AC794C}" srcOrd="0" destOrd="0" presId="urn:microsoft.com/office/officeart/2005/8/layout/list1"/>
    <dgm:cxn modelId="{0FB24E03-58BE-4118-B219-2724F914A9F0}" type="presParOf" srcId="{E7DDCBEE-600C-44DD-A932-0587D2AC794C}" destId="{A196DF4F-913F-40BD-8906-8842281D9FD0}" srcOrd="0" destOrd="0" presId="urn:microsoft.com/office/officeart/2005/8/layout/list1"/>
    <dgm:cxn modelId="{FD9F3A3C-38BC-4A73-A1AF-DD409C3EEA69}" type="presParOf" srcId="{E7DDCBEE-600C-44DD-A932-0587D2AC794C}" destId="{8BD22FEB-9175-4F5D-B330-288098666C4D}" srcOrd="1" destOrd="0" presId="urn:microsoft.com/office/officeart/2005/8/layout/list1"/>
    <dgm:cxn modelId="{3F287EDA-91E1-4BBB-B193-6132871FEBDD}" type="presParOf" srcId="{A7C3C9D4-5556-4216-BA98-6DD5F1BC351D}" destId="{F148DB6E-221F-4585-A503-8AC5AAED116B}" srcOrd="1" destOrd="0" presId="urn:microsoft.com/office/officeart/2005/8/layout/list1"/>
    <dgm:cxn modelId="{56DEF2D9-B30F-4407-BAD6-EF0982047B84}" type="presParOf" srcId="{A7C3C9D4-5556-4216-BA98-6DD5F1BC351D}" destId="{8A75DE46-AB11-495B-B816-600FAB22562A}" srcOrd="2" destOrd="0" presId="urn:microsoft.com/office/officeart/2005/8/layout/list1"/>
    <dgm:cxn modelId="{157590E0-B6F6-4EB0-8572-B29AE7DE09D2}" type="presParOf" srcId="{A7C3C9D4-5556-4216-BA98-6DD5F1BC351D}" destId="{4CC146DD-6E9B-4DD3-BA84-84E5A27E21E4}" srcOrd="3" destOrd="0" presId="urn:microsoft.com/office/officeart/2005/8/layout/list1"/>
    <dgm:cxn modelId="{F3AE441D-99BC-42B9-9879-94C6A1289812}" type="presParOf" srcId="{A7C3C9D4-5556-4216-BA98-6DD5F1BC351D}" destId="{4965B2A5-DD02-4163-A62E-9DC9EB99C32D}" srcOrd="4" destOrd="0" presId="urn:microsoft.com/office/officeart/2005/8/layout/list1"/>
    <dgm:cxn modelId="{9E11C812-4466-4968-9A07-01CB9D869469}" type="presParOf" srcId="{4965B2A5-DD02-4163-A62E-9DC9EB99C32D}" destId="{A21EA5CC-B320-4B5F-BEC5-8F2B21826C94}" srcOrd="0" destOrd="0" presId="urn:microsoft.com/office/officeart/2005/8/layout/list1"/>
    <dgm:cxn modelId="{01184F1C-8688-4AF2-B6BE-B9EB4F4DCEEB}" type="presParOf" srcId="{4965B2A5-DD02-4163-A62E-9DC9EB99C32D}" destId="{78E3BA3F-FA83-4EF4-B2AE-FC74737E32D3}" srcOrd="1" destOrd="0" presId="urn:microsoft.com/office/officeart/2005/8/layout/list1"/>
    <dgm:cxn modelId="{DD0E21DE-4831-4CCC-BCE2-6B641F12CEDE}" type="presParOf" srcId="{A7C3C9D4-5556-4216-BA98-6DD5F1BC351D}" destId="{4B7E25EC-0C1C-4517-8EF7-EA1DF5DDCDA6}" srcOrd="5" destOrd="0" presId="urn:microsoft.com/office/officeart/2005/8/layout/list1"/>
    <dgm:cxn modelId="{EE3CD20B-D975-47B2-8837-51F08BE7CAD2}" type="presParOf" srcId="{A7C3C9D4-5556-4216-BA98-6DD5F1BC351D}" destId="{98BFB4BF-1F73-435E-B399-F182FE1B8614}" srcOrd="6" destOrd="0" presId="urn:microsoft.com/office/officeart/2005/8/layout/list1"/>
    <dgm:cxn modelId="{730DF7EB-09A0-4D65-8D34-335511EE7591}" type="presParOf" srcId="{A7C3C9D4-5556-4216-BA98-6DD5F1BC351D}" destId="{20BC20C7-F265-4315-BBC2-8427E64C1434}" srcOrd="7" destOrd="0" presId="urn:microsoft.com/office/officeart/2005/8/layout/list1"/>
    <dgm:cxn modelId="{47C39DDD-5763-4CBB-A9BD-EFA729F07EC0}" type="presParOf" srcId="{A7C3C9D4-5556-4216-BA98-6DD5F1BC351D}" destId="{9207C524-07FB-49AB-8E67-333A8947F2EA}" srcOrd="8" destOrd="0" presId="urn:microsoft.com/office/officeart/2005/8/layout/list1"/>
    <dgm:cxn modelId="{035459DB-E7EB-4300-B369-48AE53A60A64}" type="presParOf" srcId="{9207C524-07FB-49AB-8E67-333A8947F2EA}" destId="{610CF150-07D2-4383-B84B-85E8B269E995}" srcOrd="0" destOrd="0" presId="urn:microsoft.com/office/officeart/2005/8/layout/list1"/>
    <dgm:cxn modelId="{DF9CECD8-E102-42B6-94D7-B08E4F9A24BF}" type="presParOf" srcId="{9207C524-07FB-49AB-8E67-333A8947F2EA}" destId="{DEE86CE1-50AB-4EC7-893E-736B21AF0D01}" srcOrd="1" destOrd="0" presId="urn:microsoft.com/office/officeart/2005/8/layout/list1"/>
    <dgm:cxn modelId="{E31E5F10-0B7A-414F-BB6F-BA7B29559672}" type="presParOf" srcId="{A7C3C9D4-5556-4216-BA98-6DD5F1BC351D}" destId="{8D1E540E-07EA-4732-9D7F-4F16510550D2}" srcOrd="9" destOrd="0" presId="urn:microsoft.com/office/officeart/2005/8/layout/list1"/>
    <dgm:cxn modelId="{B4F620CF-7E53-4BBD-891B-0F74D198DBDC}" type="presParOf" srcId="{A7C3C9D4-5556-4216-BA98-6DD5F1BC351D}" destId="{AB6FD86E-3E54-4C77-821F-9CE4A961F992}" srcOrd="10" destOrd="0" presId="urn:microsoft.com/office/officeart/2005/8/layout/list1"/>
    <dgm:cxn modelId="{81C91EB5-6B7E-4E9F-80A2-5868439AC723}" type="presParOf" srcId="{A7C3C9D4-5556-4216-BA98-6DD5F1BC351D}" destId="{45020849-6F8A-4B79-AA64-C6C68AD28405}" srcOrd="11" destOrd="0" presId="urn:microsoft.com/office/officeart/2005/8/layout/list1"/>
    <dgm:cxn modelId="{B2243746-51CF-4C68-93F6-CD03438AA9D3}" type="presParOf" srcId="{A7C3C9D4-5556-4216-BA98-6DD5F1BC351D}" destId="{8FCDF43E-FF54-419C-BCE9-DBCB99CA2D84}" srcOrd="12" destOrd="0" presId="urn:microsoft.com/office/officeart/2005/8/layout/list1"/>
    <dgm:cxn modelId="{111ACF2F-A485-49C4-90F6-9C854D7F0B6F}" type="presParOf" srcId="{8FCDF43E-FF54-419C-BCE9-DBCB99CA2D84}" destId="{249CC97F-2E8C-4F36-9F9B-7D9F90B7DF3B}" srcOrd="0" destOrd="0" presId="urn:microsoft.com/office/officeart/2005/8/layout/list1"/>
    <dgm:cxn modelId="{70D1F226-FCE0-4FD0-9FF0-889EDEF714C0}" type="presParOf" srcId="{8FCDF43E-FF54-419C-BCE9-DBCB99CA2D84}" destId="{D084EB4D-EE9E-4F7D-8E0C-B8BB5D74AF30}" srcOrd="1" destOrd="0" presId="urn:microsoft.com/office/officeart/2005/8/layout/list1"/>
    <dgm:cxn modelId="{0D7EA7EC-F7C9-44ED-B60B-81F0FE7600DE}" type="presParOf" srcId="{A7C3C9D4-5556-4216-BA98-6DD5F1BC351D}" destId="{24B18EDB-4A90-4837-90B8-B114A2E19F0B}" srcOrd="13" destOrd="0" presId="urn:microsoft.com/office/officeart/2005/8/layout/list1"/>
    <dgm:cxn modelId="{9C39848D-5AD8-4BA6-9024-CE52A32DC0EF}" type="presParOf" srcId="{A7C3C9D4-5556-4216-BA98-6DD5F1BC351D}" destId="{DDDCA05B-40C1-4F38-A387-91D341E244D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059CFD-17C0-4E7E-864F-AAC9F46F187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D3AA15-B173-4C8A-9F8D-4183277C2FC5}">
      <dgm:prSet custT="1"/>
      <dgm:spPr/>
      <dgm:t>
        <a:bodyPr/>
        <a:lstStyle/>
        <a:p>
          <a:pPr algn="just">
            <a:lnSpc>
              <a:spcPct val="100000"/>
            </a:lnSpc>
            <a:spcAft>
              <a:spcPts val="0"/>
            </a:spcAft>
          </a:pPr>
          <a:r>
            <a:rPr lang="en-US" sz="2000" b="0" i="0" dirty="0"/>
            <a:t>For each point in the source cloud, find the closest point in the reference cloud.</a:t>
          </a:r>
          <a:endParaRPr lang="en-US" sz="2000" dirty="0"/>
        </a:p>
      </dgm:t>
    </dgm:pt>
    <dgm:pt modelId="{F73D960E-C53C-400A-90B0-F23E430CC24D}" type="parTrans" cxnId="{1FB8A1BC-77A3-4D4A-9EE8-2ECB178B7FE6}">
      <dgm:prSet/>
      <dgm:spPr/>
      <dgm:t>
        <a:bodyPr/>
        <a:lstStyle/>
        <a:p>
          <a:endParaRPr lang="en-US"/>
        </a:p>
      </dgm:t>
    </dgm:pt>
    <dgm:pt modelId="{4502F28F-D2B7-4C9D-B2E8-15759FF90917}" type="sibTrans" cxnId="{1FB8A1BC-77A3-4D4A-9EE8-2ECB178B7FE6}">
      <dgm:prSet/>
      <dgm:spPr/>
      <dgm:t>
        <a:bodyPr/>
        <a:lstStyle/>
        <a:p>
          <a:endParaRPr lang="en-US"/>
        </a:p>
      </dgm:t>
    </dgm:pt>
    <dgm:pt modelId="{2B14AA41-95DB-4141-A746-8437A6F89F79}">
      <dgm:prSet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b="0" i="0" dirty="0"/>
            <a:t>Estimate the combination of rotation and translation using a root mean square distance metric minimization technique which will best align each source point to its match found in the previous step. </a:t>
          </a:r>
          <a:endParaRPr lang="en-US" dirty="0"/>
        </a:p>
      </dgm:t>
    </dgm:pt>
    <dgm:pt modelId="{811B0426-CD42-4DC1-9D47-96C6F15D321D}" type="parTrans" cxnId="{AEF3C4F7-717B-489F-8C80-4725D7CC5233}">
      <dgm:prSet/>
      <dgm:spPr/>
      <dgm:t>
        <a:bodyPr/>
        <a:lstStyle/>
        <a:p>
          <a:endParaRPr lang="en-US"/>
        </a:p>
      </dgm:t>
    </dgm:pt>
    <dgm:pt modelId="{32063966-6089-4472-8C84-EC0D0C1BE3E6}" type="sibTrans" cxnId="{AEF3C4F7-717B-489F-8C80-4725D7CC5233}">
      <dgm:prSet/>
      <dgm:spPr/>
      <dgm:t>
        <a:bodyPr/>
        <a:lstStyle/>
        <a:p>
          <a:endParaRPr lang="en-US"/>
        </a:p>
      </dgm:t>
    </dgm:pt>
    <dgm:pt modelId="{4C81DC6B-6C4D-4A75-8CBE-FC1BC09EDE20}">
      <dgm:prSet/>
      <dgm:spPr/>
      <dgm:t>
        <a:bodyPr/>
        <a:lstStyle/>
        <a:p>
          <a:r>
            <a:rPr lang="en-US" b="0" i="0"/>
            <a:t>Transform the source cloud using the obtained transformation.</a:t>
          </a:r>
          <a:endParaRPr lang="en-US"/>
        </a:p>
      </dgm:t>
    </dgm:pt>
    <dgm:pt modelId="{432B2F66-E945-4A77-A9D0-E0C75AC36055}" type="parTrans" cxnId="{362642FB-B85B-4A6F-86B4-530C3CE75560}">
      <dgm:prSet/>
      <dgm:spPr/>
      <dgm:t>
        <a:bodyPr/>
        <a:lstStyle/>
        <a:p>
          <a:endParaRPr lang="en-US"/>
        </a:p>
      </dgm:t>
    </dgm:pt>
    <dgm:pt modelId="{8CA3243A-F459-483F-9B21-A4313E9A6566}" type="sibTrans" cxnId="{362642FB-B85B-4A6F-86B4-530C3CE75560}">
      <dgm:prSet/>
      <dgm:spPr/>
      <dgm:t>
        <a:bodyPr/>
        <a:lstStyle/>
        <a:p>
          <a:endParaRPr lang="en-US"/>
        </a:p>
      </dgm:t>
    </dgm:pt>
    <dgm:pt modelId="{B9B83C74-5D89-4A9D-BBB0-A2F3016FD45A}">
      <dgm:prSet/>
      <dgm:spPr/>
      <dgm:t>
        <a:bodyPr/>
        <a:lstStyle/>
        <a:p>
          <a:r>
            <a:rPr lang="en-US" b="0" i="0"/>
            <a:t>Iterate until threshold was achieved.</a:t>
          </a:r>
          <a:endParaRPr lang="en-US"/>
        </a:p>
      </dgm:t>
    </dgm:pt>
    <dgm:pt modelId="{1BD1A74A-9213-44BD-9D3F-9EB5A9EBE464}" type="parTrans" cxnId="{92BFA500-6D9E-4380-A735-6A629A58326A}">
      <dgm:prSet/>
      <dgm:spPr/>
      <dgm:t>
        <a:bodyPr/>
        <a:lstStyle/>
        <a:p>
          <a:endParaRPr lang="en-US"/>
        </a:p>
      </dgm:t>
    </dgm:pt>
    <dgm:pt modelId="{3CA656E2-DDB8-4FEF-8526-31FEC2657FFB}" type="sibTrans" cxnId="{92BFA500-6D9E-4380-A735-6A629A58326A}">
      <dgm:prSet/>
      <dgm:spPr/>
      <dgm:t>
        <a:bodyPr/>
        <a:lstStyle/>
        <a:p>
          <a:endParaRPr lang="en-US"/>
        </a:p>
      </dgm:t>
    </dgm:pt>
    <dgm:pt modelId="{36D7EBE6-5AE2-4839-A38D-73A48ACBEB85}" type="pres">
      <dgm:prSet presAssocID="{20059CFD-17C0-4E7E-864F-AAC9F46F1873}" presName="outerComposite" presStyleCnt="0">
        <dgm:presLayoutVars>
          <dgm:chMax val="5"/>
          <dgm:dir/>
          <dgm:resizeHandles val="exact"/>
        </dgm:presLayoutVars>
      </dgm:prSet>
      <dgm:spPr/>
    </dgm:pt>
    <dgm:pt modelId="{B53B4919-32CE-4EBA-AAC0-0656A7783293}" type="pres">
      <dgm:prSet presAssocID="{20059CFD-17C0-4E7E-864F-AAC9F46F1873}" presName="dummyMaxCanvas" presStyleCnt="0">
        <dgm:presLayoutVars/>
      </dgm:prSet>
      <dgm:spPr/>
    </dgm:pt>
    <dgm:pt modelId="{EFAA20A2-F61F-45B9-93FD-1C5F60818741}" type="pres">
      <dgm:prSet presAssocID="{20059CFD-17C0-4E7E-864F-AAC9F46F1873}" presName="FourNodes_1" presStyleLbl="node1" presStyleIdx="0" presStyleCnt="4" custScaleY="67890">
        <dgm:presLayoutVars>
          <dgm:bulletEnabled val="1"/>
        </dgm:presLayoutVars>
      </dgm:prSet>
      <dgm:spPr/>
    </dgm:pt>
    <dgm:pt modelId="{069BFF70-BD4E-43E6-A416-7137C075DE46}" type="pres">
      <dgm:prSet presAssocID="{20059CFD-17C0-4E7E-864F-AAC9F46F1873}" presName="FourNodes_2" presStyleLbl="node1" presStyleIdx="1" presStyleCnt="4" custScaleX="105579" custScaleY="145929" custLinFactNeighborX="324" custLinFactNeighborY="7200">
        <dgm:presLayoutVars>
          <dgm:bulletEnabled val="1"/>
        </dgm:presLayoutVars>
      </dgm:prSet>
      <dgm:spPr/>
    </dgm:pt>
    <dgm:pt modelId="{6E55D77A-2E99-4F73-BAA0-A9CBB7F61F20}" type="pres">
      <dgm:prSet presAssocID="{20059CFD-17C0-4E7E-864F-AAC9F46F1873}" presName="FourNodes_3" presStyleLbl="node1" presStyleIdx="2" presStyleCnt="4" custScaleY="71933" custLinFactNeighborX="-1560" custLinFactNeighborY="13617">
        <dgm:presLayoutVars>
          <dgm:bulletEnabled val="1"/>
        </dgm:presLayoutVars>
      </dgm:prSet>
      <dgm:spPr/>
    </dgm:pt>
    <dgm:pt modelId="{87F451D2-4BE0-4CE5-8DEC-082620A42CF3}" type="pres">
      <dgm:prSet presAssocID="{20059CFD-17C0-4E7E-864F-AAC9F46F1873}" presName="FourNodes_4" presStyleLbl="node1" presStyleIdx="3" presStyleCnt="4" custScaleX="91922" custScaleY="53196" custLinFactNeighborX="-1620" custLinFactNeighborY="-22800">
        <dgm:presLayoutVars>
          <dgm:bulletEnabled val="1"/>
        </dgm:presLayoutVars>
      </dgm:prSet>
      <dgm:spPr/>
    </dgm:pt>
    <dgm:pt modelId="{8BD70C3D-E528-4D12-88D8-84CA974CECCE}" type="pres">
      <dgm:prSet presAssocID="{20059CFD-17C0-4E7E-864F-AAC9F46F1873}" presName="FourConn_1-2" presStyleLbl="fgAccFollowNode1" presStyleIdx="0" presStyleCnt="3" custLinFactNeighborX="12923" custLinFactNeighborY="-7384">
        <dgm:presLayoutVars>
          <dgm:bulletEnabled val="1"/>
        </dgm:presLayoutVars>
      </dgm:prSet>
      <dgm:spPr/>
    </dgm:pt>
    <dgm:pt modelId="{076B5768-44BF-4D0D-8E80-5A2821C2F326}" type="pres">
      <dgm:prSet presAssocID="{20059CFD-17C0-4E7E-864F-AAC9F46F1873}" presName="FourConn_2-3" presStyleLbl="fgAccFollowNode1" presStyleIdx="1" presStyleCnt="3" custScaleY="105000" custLinFactNeighborX="20308" custLinFactNeighborY="27690">
        <dgm:presLayoutVars>
          <dgm:bulletEnabled val="1"/>
        </dgm:presLayoutVars>
      </dgm:prSet>
      <dgm:spPr/>
    </dgm:pt>
    <dgm:pt modelId="{6C8873D1-DBF1-4C60-9D34-29E93F6F9543}" type="pres">
      <dgm:prSet presAssocID="{20059CFD-17C0-4E7E-864F-AAC9F46F1873}" presName="FourConn_3-4" presStyleLbl="fgAccFollowNode1" presStyleIdx="2" presStyleCnt="3" custScaleY="111060" custLinFactNeighborX="-6774" custLinFactNeighborY="7382">
        <dgm:presLayoutVars>
          <dgm:bulletEnabled val="1"/>
        </dgm:presLayoutVars>
      </dgm:prSet>
      <dgm:spPr/>
    </dgm:pt>
    <dgm:pt modelId="{D0311847-470F-46E1-A940-F0A385B73B15}" type="pres">
      <dgm:prSet presAssocID="{20059CFD-17C0-4E7E-864F-AAC9F46F1873}" presName="FourNodes_1_text" presStyleLbl="node1" presStyleIdx="3" presStyleCnt="4">
        <dgm:presLayoutVars>
          <dgm:bulletEnabled val="1"/>
        </dgm:presLayoutVars>
      </dgm:prSet>
      <dgm:spPr/>
    </dgm:pt>
    <dgm:pt modelId="{3D4C66C8-8C17-4384-AB52-D5FF1B33BDA3}" type="pres">
      <dgm:prSet presAssocID="{20059CFD-17C0-4E7E-864F-AAC9F46F1873}" presName="FourNodes_2_text" presStyleLbl="node1" presStyleIdx="3" presStyleCnt="4">
        <dgm:presLayoutVars>
          <dgm:bulletEnabled val="1"/>
        </dgm:presLayoutVars>
      </dgm:prSet>
      <dgm:spPr/>
    </dgm:pt>
    <dgm:pt modelId="{6541EA15-B96C-43EB-AFD3-9256C4A5D8D4}" type="pres">
      <dgm:prSet presAssocID="{20059CFD-17C0-4E7E-864F-AAC9F46F1873}" presName="FourNodes_3_text" presStyleLbl="node1" presStyleIdx="3" presStyleCnt="4">
        <dgm:presLayoutVars>
          <dgm:bulletEnabled val="1"/>
        </dgm:presLayoutVars>
      </dgm:prSet>
      <dgm:spPr/>
    </dgm:pt>
    <dgm:pt modelId="{5C76734C-59E2-42A5-8751-4AB469F66254}" type="pres">
      <dgm:prSet presAssocID="{20059CFD-17C0-4E7E-864F-AAC9F46F187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92BFA500-6D9E-4380-A735-6A629A58326A}" srcId="{20059CFD-17C0-4E7E-864F-AAC9F46F1873}" destId="{B9B83C74-5D89-4A9D-BBB0-A2F3016FD45A}" srcOrd="3" destOrd="0" parTransId="{1BD1A74A-9213-44BD-9D3F-9EB5A9EBE464}" sibTransId="{3CA656E2-DDB8-4FEF-8526-31FEC2657FFB}"/>
    <dgm:cxn modelId="{01721D0E-2680-4E14-A85F-BDA754EFB7E6}" type="presOf" srcId="{16D3AA15-B173-4C8A-9F8D-4183277C2FC5}" destId="{D0311847-470F-46E1-A940-F0A385B73B15}" srcOrd="1" destOrd="0" presId="urn:microsoft.com/office/officeart/2005/8/layout/vProcess5"/>
    <dgm:cxn modelId="{64AB2816-738C-4752-A5B4-899480A8AA6C}" type="presOf" srcId="{16D3AA15-B173-4C8A-9F8D-4183277C2FC5}" destId="{EFAA20A2-F61F-45B9-93FD-1C5F60818741}" srcOrd="0" destOrd="0" presId="urn:microsoft.com/office/officeart/2005/8/layout/vProcess5"/>
    <dgm:cxn modelId="{0D789066-16A0-41C1-BDF0-2F9724950CC5}" type="presOf" srcId="{4502F28F-D2B7-4C9D-B2E8-15759FF90917}" destId="{8BD70C3D-E528-4D12-88D8-84CA974CECCE}" srcOrd="0" destOrd="0" presId="urn:microsoft.com/office/officeart/2005/8/layout/vProcess5"/>
    <dgm:cxn modelId="{9CD02469-7A9D-472F-A880-D204F1E4DA4C}" type="presOf" srcId="{B9B83C74-5D89-4A9D-BBB0-A2F3016FD45A}" destId="{5C76734C-59E2-42A5-8751-4AB469F66254}" srcOrd="1" destOrd="0" presId="urn:microsoft.com/office/officeart/2005/8/layout/vProcess5"/>
    <dgm:cxn modelId="{503E4D52-3C04-4469-A8C9-029E8F4E80AD}" type="presOf" srcId="{8CA3243A-F459-483F-9B21-A4313E9A6566}" destId="{6C8873D1-DBF1-4C60-9D34-29E93F6F9543}" srcOrd="0" destOrd="0" presId="urn:microsoft.com/office/officeart/2005/8/layout/vProcess5"/>
    <dgm:cxn modelId="{2061DCA8-4919-4B4F-B5DB-D1224A963E7F}" type="presOf" srcId="{32063966-6089-4472-8C84-EC0D0C1BE3E6}" destId="{076B5768-44BF-4D0D-8E80-5A2821C2F326}" srcOrd="0" destOrd="0" presId="urn:microsoft.com/office/officeart/2005/8/layout/vProcess5"/>
    <dgm:cxn modelId="{20B6E8B2-745B-4B1D-912F-833CFD9A7E87}" type="presOf" srcId="{20059CFD-17C0-4E7E-864F-AAC9F46F1873}" destId="{36D7EBE6-5AE2-4839-A38D-73A48ACBEB85}" srcOrd="0" destOrd="0" presId="urn:microsoft.com/office/officeart/2005/8/layout/vProcess5"/>
    <dgm:cxn modelId="{92A165B4-545E-4B84-AF94-2B7543BEC39C}" type="presOf" srcId="{2B14AA41-95DB-4141-A746-8437A6F89F79}" destId="{3D4C66C8-8C17-4384-AB52-D5FF1B33BDA3}" srcOrd="1" destOrd="0" presId="urn:microsoft.com/office/officeart/2005/8/layout/vProcess5"/>
    <dgm:cxn modelId="{CA39FDB5-C07B-4B00-BE9D-CF1B62A0E872}" type="presOf" srcId="{2B14AA41-95DB-4141-A746-8437A6F89F79}" destId="{069BFF70-BD4E-43E6-A416-7137C075DE46}" srcOrd="0" destOrd="0" presId="urn:microsoft.com/office/officeart/2005/8/layout/vProcess5"/>
    <dgm:cxn modelId="{1FB8A1BC-77A3-4D4A-9EE8-2ECB178B7FE6}" srcId="{20059CFD-17C0-4E7E-864F-AAC9F46F1873}" destId="{16D3AA15-B173-4C8A-9F8D-4183277C2FC5}" srcOrd="0" destOrd="0" parTransId="{F73D960E-C53C-400A-90B0-F23E430CC24D}" sibTransId="{4502F28F-D2B7-4C9D-B2E8-15759FF90917}"/>
    <dgm:cxn modelId="{7F02E5C6-A3B6-4872-B0D8-05A434BDAB17}" type="presOf" srcId="{4C81DC6B-6C4D-4A75-8CBE-FC1BC09EDE20}" destId="{6E55D77A-2E99-4F73-BAA0-A9CBB7F61F20}" srcOrd="0" destOrd="0" presId="urn:microsoft.com/office/officeart/2005/8/layout/vProcess5"/>
    <dgm:cxn modelId="{34587BDE-F2A7-49B0-A3B8-F815E7540FEB}" type="presOf" srcId="{B9B83C74-5D89-4A9D-BBB0-A2F3016FD45A}" destId="{87F451D2-4BE0-4CE5-8DEC-082620A42CF3}" srcOrd="0" destOrd="0" presId="urn:microsoft.com/office/officeart/2005/8/layout/vProcess5"/>
    <dgm:cxn modelId="{82AC07E4-C0CC-4CE8-B65F-267BB8C66EFF}" type="presOf" srcId="{4C81DC6B-6C4D-4A75-8CBE-FC1BC09EDE20}" destId="{6541EA15-B96C-43EB-AFD3-9256C4A5D8D4}" srcOrd="1" destOrd="0" presId="urn:microsoft.com/office/officeart/2005/8/layout/vProcess5"/>
    <dgm:cxn modelId="{AEF3C4F7-717B-489F-8C80-4725D7CC5233}" srcId="{20059CFD-17C0-4E7E-864F-AAC9F46F1873}" destId="{2B14AA41-95DB-4141-A746-8437A6F89F79}" srcOrd="1" destOrd="0" parTransId="{811B0426-CD42-4DC1-9D47-96C6F15D321D}" sibTransId="{32063966-6089-4472-8C84-EC0D0C1BE3E6}"/>
    <dgm:cxn modelId="{362642FB-B85B-4A6F-86B4-530C3CE75560}" srcId="{20059CFD-17C0-4E7E-864F-AAC9F46F1873}" destId="{4C81DC6B-6C4D-4A75-8CBE-FC1BC09EDE20}" srcOrd="2" destOrd="0" parTransId="{432B2F66-E945-4A77-A9D0-E0C75AC36055}" sibTransId="{8CA3243A-F459-483F-9B21-A4313E9A6566}"/>
    <dgm:cxn modelId="{4E74C91F-F6B3-4285-B9B5-4F5C857EA1B9}" type="presParOf" srcId="{36D7EBE6-5AE2-4839-A38D-73A48ACBEB85}" destId="{B53B4919-32CE-4EBA-AAC0-0656A7783293}" srcOrd="0" destOrd="0" presId="urn:microsoft.com/office/officeart/2005/8/layout/vProcess5"/>
    <dgm:cxn modelId="{83E0D3D2-55ED-47A5-BDDE-A8BE709D265C}" type="presParOf" srcId="{36D7EBE6-5AE2-4839-A38D-73A48ACBEB85}" destId="{EFAA20A2-F61F-45B9-93FD-1C5F60818741}" srcOrd="1" destOrd="0" presId="urn:microsoft.com/office/officeart/2005/8/layout/vProcess5"/>
    <dgm:cxn modelId="{0F1FFA42-65F3-4491-B136-A36B84CFB8B3}" type="presParOf" srcId="{36D7EBE6-5AE2-4839-A38D-73A48ACBEB85}" destId="{069BFF70-BD4E-43E6-A416-7137C075DE46}" srcOrd="2" destOrd="0" presId="urn:microsoft.com/office/officeart/2005/8/layout/vProcess5"/>
    <dgm:cxn modelId="{92A2ECE5-E70E-4397-A1CD-2123D8DE2CCD}" type="presParOf" srcId="{36D7EBE6-5AE2-4839-A38D-73A48ACBEB85}" destId="{6E55D77A-2E99-4F73-BAA0-A9CBB7F61F20}" srcOrd="3" destOrd="0" presId="urn:microsoft.com/office/officeart/2005/8/layout/vProcess5"/>
    <dgm:cxn modelId="{CA9DE756-3E9F-49C2-8876-1500244C54EF}" type="presParOf" srcId="{36D7EBE6-5AE2-4839-A38D-73A48ACBEB85}" destId="{87F451D2-4BE0-4CE5-8DEC-082620A42CF3}" srcOrd="4" destOrd="0" presId="urn:microsoft.com/office/officeart/2005/8/layout/vProcess5"/>
    <dgm:cxn modelId="{AED0E8EB-B9CC-474C-8E3D-5CADC56606D1}" type="presParOf" srcId="{36D7EBE6-5AE2-4839-A38D-73A48ACBEB85}" destId="{8BD70C3D-E528-4D12-88D8-84CA974CECCE}" srcOrd="5" destOrd="0" presId="urn:microsoft.com/office/officeart/2005/8/layout/vProcess5"/>
    <dgm:cxn modelId="{4BFAAFC1-E77A-47AA-BAE2-D3682F4DA432}" type="presParOf" srcId="{36D7EBE6-5AE2-4839-A38D-73A48ACBEB85}" destId="{076B5768-44BF-4D0D-8E80-5A2821C2F326}" srcOrd="6" destOrd="0" presId="urn:microsoft.com/office/officeart/2005/8/layout/vProcess5"/>
    <dgm:cxn modelId="{4AB26575-8E65-471F-A40C-6BF37AD29E9E}" type="presParOf" srcId="{36D7EBE6-5AE2-4839-A38D-73A48ACBEB85}" destId="{6C8873D1-DBF1-4C60-9D34-29E93F6F9543}" srcOrd="7" destOrd="0" presId="urn:microsoft.com/office/officeart/2005/8/layout/vProcess5"/>
    <dgm:cxn modelId="{EE2A26FC-622F-4CB1-8CC9-756A75D97388}" type="presParOf" srcId="{36D7EBE6-5AE2-4839-A38D-73A48ACBEB85}" destId="{D0311847-470F-46E1-A940-F0A385B73B15}" srcOrd="8" destOrd="0" presId="urn:microsoft.com/office/officeart/2005/8/layout/vProcess5"/>
    <dgm:cxn modelId="{72B8ADF0-2827-4329-9502-EBDE2B026D4A}" type="presParOf" srcId="{36D7EBE6-5AE2-4839-A38D-73A48ACBEB85}" destId="{3D4C66C8-8C17-4384-AB52-D5FF1B33BDA3}" srcOrd="9" destOrd="0" presId="urn:microsoft.com/office/officeart/2005/8/layout/vProcess5"/>
    <dgm:cxn modelId="{0F489BB0-785D-4C1F-AE37-C1B4E8A9C4F5}" type="presParOf" srcId="{36D7EBE6-5AE2-4839-A38D-73A48ACBEB85}" destId="{6541EA15-B96C-43EB-AFD3-9256C4A5D8D4}" srcOrd="10" destOrd="0" presId="urn:microsoft.com/office/officeart/2005/8/layout/vProcess5"/>
    <dgm:cxn modelId="{5F520C61-82A0-4FDF-AAC7-32471D0B753A}" type="presParOf" srcId="{36D7EBE6-5AE2-4839-A38D-73A48ACBEB85}" destId="{5C76734C-59E2-42A5-8751-4AB469F6625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16E64F-9680-4FE0-BB10-85D4C7D04D3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36E297-42CD-4C75-86A2-67883248B472}">
      <dgm:prSet phldrT="[Text]"/>
      <dgm:spPr/>
      <dgm:t>
        <a:bodyPr/>
        <a:lstStyle/>
        <a:p>
          <a:pPr>
            <a:buAutoNum type="arabicPeriod"/>
          </a:pPr>
          <a:r>
            <a:rPr lang="en-US"/>
            <a:t>Sample a new robot path given the new control.</a:t>
          </a:r>
        </a:p>
      </dgm:t>
    </dgm:pt>
    <dgm:pt modelId="{13A78DC1-BC72-4DF6-B710-CC2DB3BA2B42}" type="parTrans" cxnId="{9A21507E-AE37-4AFF-9BFB-36D110CC8BA3}">
      <dgm:prSet/>
      <dgm:spPr/>
      <dgm:t>
        <a:bodyPr/>
        <a:lstStyle/>
        <a:p>
          <a:endParaRPr lang="en-US"/>
        </a:p>
      </dgm:t>
    </dgm:pt>
    <dgm:pt modelId="{8310E336-7169-4982-A097-97F1E9507F5A}" type="sibTrans" cxnId="{9A21507E-AE37-4AFF-9BFB-36D110CC8BA3}">
      <dgm:prSet/>
      <dgm:spPr/>
      <dgm:t>
        <a:bodyPr/>
        <a:lstStyle/>
        <a:p>
          <a:endParaRPr lang="en-US"/>
        </a:p>
      </dgm:t>
    </dgm:pt>
    <dgm:pt modelId="{C124A0BE-6AD1-43EA-810A-75341ABE92A1}">
      <dgm:prSet/>
      <dgm:spPr/>
      <dgm:t>
        <a:bodyPr/>
        <a:lstStyle/>
        <a:p>
          <a:r>
            <a:rPr lang="en-US"/>
            <a:t>Update landmark filters corresponding to the new observation.</a:t>
          </a:r>
          <a:endParaRPr lang="en-US" dirty="0"/>
        </a:p>
      </dgm:t>
    </dgm:pt>
    <dgm:pt modelId="{D55A1E62-5BAC-4670-85D2-45F6243AB40D}" type="parTrans" cxnId="{C2FD2AB8-E5C8-4823-BA6A-34EC8BE0E48D}">
      <dgm:prSet/>
      <dgm:spPr/>
      <dgm:t>
        <a:bodyPr/>
        <a:lstStyle/>
        <a:p>
          <a:endParaRPr lang="en-US"/>
        </a:p>
      </dgm:t>
    </dgm:pt>
    <dgm:pt modelId="{40B58D76-6BFC-4043-B332-B247389D449D}" type="sibTrans" cxnId="{C2FD2AB8-E5C8-4823-BA6A-34EC8BE0E48D}">
      <dgm:prSet/>
      <dgm:spPr/>
      <dgm:t>
        <a:bodyPr/>
        <a:lstStyle/>
        <a:p>
          <a:endParaRPr lang="en-US"/>
        </a:p>
      </dgm:t>
    </dgm:pt>
    <dgm:pt modelId="{396C5BC3-A4B8-4F38-8B9C-B89E4BB9B61F}">
      <dgm:prSet/>
      <dgm:spPr/>
      <dgm:t>
        <a:bodyPr/>
        <a:lstStyle/>
        <a:p>
          <a:r>
            <a:rPr lang="en-US"/>
            <a:t>Assign a weight to each of the particles.</a:t>
          </a:r>
          <a:endParaRPr lang="en-US" dirty="0"/>
        </a:p>
      </dgm:t>
    </dgm:pt>
    <dgm:pt modelId="{CD0ABE96-D9BA-42EB-8BC1-D0F178108C38}" type="parTrans" cxnId="{76AED73C-F524-4EDD-936B-4AB4E6D4D5E9}">
      <dgm:prSet/>
      <dgm:spPr/>
      <dgm:t>
        <a:bodyPr/>
        <a:lstStyle/>
        <a:p>
          <a:endParaRPr lang="en-US"/>
        </a:p>
      </dgm:t>
    </dgm:pt>
    <dgm:pt modelId="{64B010BF-DE29-42A1-87DC-FDD5370F0DC1}" type="sibTrans" cxnId="{76AED73C-F524-4EDD-936B-4AB4E6D4D5E9}">
      <dgm:prSet/>
      <dgm:spPr/>
      <dgm:t>
        <a:bodyPr/>
        <a:lstStyle/>
        <a:p>
          <a:endParaRPr lang="en-US"/>
        </a:p>
      </dgm:t>
    </dgm:pt>
    <dgm:pt modelId="{B2A1BEC5-B580-43D0-8475-092005BC504C}">
      <dgm:prSet/>
      <dgm:spPr/>
      <dgm:t>
        <a:bodyPr/>
        <a:lstStyle/>
        <a:p>
          <a:r>
            <a:rPr lang="en-US"/>
            <a:t>Resample the particles according to their weights.</a:t>
          </a:r>
          <a:endParaRPr lang="en-US" dirty="0"/>
        </a:p>
      </dgm:t>
    </dgm:pt>
    <dgm:pt modelId="{47C9B231-3718-45A6-A908-1004F3D1B42A}" type="parTrans" cxnId="{E7D85E83-AB9E-42D9-9542-993AC1931D7F}">
      <dgm:prSet/>
      <dgm:spPr/>
      <dgm:t>
        <a:bodyPr/>
        <a:lstStyle/>
        <a:p>
          <a:endParaRPr lang="en-US"/>
        </a:p>
      </dgm:t>
    </dgm:pt>
    <dgm:pt modelId="{7B39C0C6-77D3-4256-BB87-6E502B50CF14}" type="sibTrans" cxnId="{E7D85E83-AB9E-42D9-9542-993AC1931D7F}">
      <dgm:prSet/>
      <dgm:spPr/>
      <dgm:t>
        <a:bodyPr/>
        <a:lstStyle/>
        <a:p>
          <a:endParaRPr lang="en-US"/>
        </a:p>
      </dgm:t>
    </dgm:pt>
    <dgm:pt modelId="{F8DE0BCF-6E59-4822-8676-8E4DCBFE3639}" type="pres">
      <dgm:prSet presAssocID="{E916E64F-9680-4FE0-BB10-85D4C7D04D3B}" presName="outerComposite" presStyleCnt="0">
        <dgm:presLayoutVars>
          <dgm:chMax val="5"/>
          <dgm:dir/>
          <dgm:resizeHandles val="exact"/>
        </dgm:presLayoutVars>
      </dgm:prSet>
      <dgm:spPr/>
    </dgm:pt>
    <dgm:pt modelId="{5E2DA0C5-42F3-42A4-99A2-B647AD095FC3}" type="pres">
      <dgm:prSet presAssocID="{E916E64F-9680-4FE0-BB10-85D4C7D04D3B}" presName="dummyMaxCanvas" presStyleCnt="0">
        <dgm:presLayoutVars/>
      </dgm:prSet>
      <dgm:spPr/>
    </dgm:pt>
    <dgm:pt modelId="{DC066AB4-D9A4-40AA-A549-6571A7401032}" type="pres">
      <dgm:prSet presAssocID="{E916E64F-9680-4FE0-BB10-85D4C7D04D3B}" presName="FourNodes_1" presStyleLbl="node1" presStyleIdx="0" presStyleCnt="4">
        <dgm:presLayoutVars>
          <dgm:bulletEnabled val="1"/>
        </dgm:presLayoutVars>
      </dgm:prSet>
      <dgm:spPr/>
    </dgm:pt>
    <dgm:pt modelId="{71B40263-14C6-4E3C-B337-775C86ECAB95}" type="pres">
      <dgm:prSet presAssocID="{E916E64F-9680-4FE0-BB10-85D4C7D04D3B}" presName="FourNodes_2" presStyleLbl="node1" presStyleIdx="1" presStyleCnt="4">
        <dgm:presLayoutVars>
          <dgm:bulletEnabled val="1"/>
        </dgm:presLayoutVars>
      </dgm:prSet>
      <dgm:spPr/>
    </dgm:pt>
    <dgm:pt modelId="{FC6645EC-71CD-4AD8-B586-4D557D3F84BC}" type="pres">
      <dgm:prSet presAssocID="{E916E64F-9680-4FE0-BB10-85D4C7D04D3B}" presName="FourNodes_3" presStyleLbl="node1" presStyleIdx="2" presStyleCnt="4">
        <dgm:presLayoutVars>
          <dgm:bulletEnabled val="1"/>
        </dgm:presLayoutVars>
      </dgm:prSet>
      <dgm:spPr/>
    </dgm:pt>
    <dgm:pt modelId="{0D712B69-D54A-4354-A103-B155C37144FD}" type="pres">
      <dgm:prSet presAssocID="{E916E64F-9680-4FE0-BB10-85D4C7D04D3B}" presName="FourNodes_4" presStyleLbl="node1" presStyleIdx="3" presStyleCnt="4">
        <dgm:presLayoutVars>
          <dgm:bulletEnabled val="1"/>
        </dgm:presLayoutVars>
      </dgm:prSet>
      <dgm:spPr/>
    </dgm:pt>
    <dgm:pt modelId="{2BF8224E-5CDD-40CA-ADB8-FE81C641A177}" type="pres">
      <dgm:prSet presAssocID="{E916E64F-9680-4FE0-BB10-85D4C7D04D3B}" presName="FourConn_1-2" presStyleLbl="fgAccFollowNode1" presStyleIdx="0" presStyleCnt="3">
        <dgm:presLayoutVars>
          <dgm:bulletEnabled val="1"/>
        </dgm:presLayoutVars>
      </dgm:prSet>
      <dgm:spPr/>
    </dgm:pt>
    <dgm:pt modelId="{79379F6F-E66E-4ABE-A17F-FE90DF8F4528}" type="pres">
      <dgm:prSet presAssocID="{E916E64F-9680-4FE0-BB10-85D4C7D04D3B}" presName="FourConn_2-3" presStyleLbl="fgAccFollowNode1" presStyleIdx="1" presStyleCnt="3">
        <dgm:presLayoutVars>
          <dgm:bulletEnabled val="1"/>
        </dgm:presLayoutVars>
      </dgm:prSet>
      <dgm:spPr/>
    </dgm:pt>
    <dgm:pt modelId="{AE97DCA7-D69F-4678-9D91-E31C5BB8E3CC}" type="pres">
      <dgm:prSet presAssocID="{E916E64F-9680-4FE0-BB10-85D4C7D04D3B}" presName="FourConn_3-4" presStyleLbl="fgAccFollowNode1" presStyleIdx="2" presStyleCnt="3">
        <dgm:presLayoutVars>
          <dgm:bulletEnabled val="1"/>
        </dgm:presLayoutVars>
      </dgm:prSet>
      <dgm:spPr/>
    </dgm:pt>
    <dgm:pt modelId="{96A14954-A006-4687-84EB-91085FCAADF1}" type="pres">
      <dgm:prSet presAssocID="{E916E64F-9680-4FE0-BB10-85D4C7D04D3B}" presName="FourNodes_1_text" presStyleLbl="node1" presStyleIdx="3" presStyleCnt="4">
        <dgm:presLayoutVars>
          <dgm:bulletEnabled val="1"/>
        </dgm:presLayoutVars>
      </dgm:prSet>
      <dgm:spPr/>
    </dgm:pt>
    <dgm:pt modelId="{F583ADBE-7FAB-40C0-899B-E210889B07D6}" type="pres">
      <dgm:prSet presAssocID="{E916E64F-9680-4FE0-BB10-85D4C7D04D3B}" presName="FourNodes_2_text" presStyleLbl="node1" presStyleIdx="3" presStyleCnt="4">
        <dgm:presLayoutVars>
          <dgm:bulletEnabled val="1"/>
        </dgm:presLayoutVars>
      </dgm:prSet>
      <dgm:spPr/>
    </dgm:pt>
    <dgm:pt modelId="{67B2BAC7-748C-46C8-B33C-19BAF4823D4D}" type="pres">
      <dgm:prSet presAssocID="{E916E64F-9680-4FE0-BB10-85D4C7D04D3B}" presName="FourNodes_3_text" presStyleLbl="node1" presStyleIdx="3" presStyleCnt="4">
        <dgm:presLayoutVars>
          <dgm:bulletEnabled val="1"/>
        </dgm:presLayoutVars>
      </dgm:prSet>
      <dgm:spPr/>
    </dgm:pt>
    <dgm:pt modelId="{08CD9BE2-0EE0-4CC6-937E-88CA378EB097}" type="pres">
      <dgm:prSet presAssocID="{E916E64F-9680-4FE0-BB10-85D4C7D04D3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A8EBE33A-2656-4802-84C1-1720F9DD9B87}" type="presOf" srcId="{40B58D76-6BFC-4043-B332-B247389D449D}" destId="{79379F6F-E66E-4ABE-A17F-FE90DF8F4528}" srcOrd="0" destOrd="0" presId="urn:microsoft.com/office/officeart/2005/8/layout/vProcess5"/>
    <dgm:cxn modelId="{76AED73C-F524-4EDD-936B-4AB4E6D4D5E9}" srcId="{E916E64F-9680-4FE0-BB10-85D4C7D04D3B}" destId="{396C5BC3-A4B8-4F38-8B9C-B89E4BB9B61F}" srcOrd="2" destOrd="0" parTransId="{CD0ABE96-D9BA-42EB-8BC1-D0F178108C38}" sibTransId="{64B010BF-DE29-42A1-87DC-FDD5370F0DC1}"/>
    <dgm:cxn modelId="{12E0B340-E431-4605-A111-BAA14648DA8D}" type="presOf" srcId="{9236E297-42CD-4C75-86A2-67883248B472}" destId="{DC066AB4-D9A4-40AA-A549-6571A7401032}" srcOrd="0" destOrd="0" presId="urn:microsoft.com/office/officeart/2005/8/layout/vProcess5"/>
    <dgm:cxn modelId="{D1412547-8F54-4B76-81BD-47250FA4794C}" type="presOf" srcId="{C124A0BE-6AD1-43EA-810A-75341ABE92A1}" destId="{71B40263-14C6-4E3C-B337-775C86ECAB95}" srcOrd="0" destOrd="0" presId="urn:microsoft.com/office/officeart/2005/8/layout/vProcess5"/>
    <dgm:cxn modelId="{0B1FD14F-BAE6-485E-8F32-8CD1AA48226D}" type="presOf" srcId="{9236E297-42CD-4C75-86A2-67883248B472}" destId="{96A14954-A006-4687-84EB-91085FCAADF1}" srcOrd="1" destOrd="0" presId="urn:microsoft.com/office/officeart/2005/8/layout/vProcess5"/>
    <dgm:cxn modelId="{74F91B70-F496-4AFC-8747-163D754FC72C}" type="presOf" srcId="{B2A1BEC5-B580-43D0-8475-092005BC504C}" destId="{08CD9BE2-0EE0-4CC6-937E-88CA378EB097}" srcOrd="1" destOrd="0" presId="urn:microsoft.com/office/officeart/2005/8/layout/vProcess5"/>
    <dgm:cxn modelId="{63D42F75-89FF-422A-B636-3E7F6A567EEA}" type="presOf" srcId="{E916E64F-9680-4FE0-BB10-85D4C7D04D3B}" destId="{F8DE0BCF-6E59-4822-8676-8E4DCBFE3639}" srcOrd="0" destOrd="0" presId="urn:microsoft.com/office/officeart/2005/8/layout/vProcess5"/>
    <dgm:cxn modelId="{9A21507E-AE37-4AFF-9BFB-36D110CC8BA3}" srcId="{E916E64F-9680-4FE0-BB10-85D4C7D04D3B}" destId="{9236E297-42CD-4C75-86A2-67883248B472}" srcOrd="0" destOrd="0" parTransId="{13A78DC1-BC72-4DF6-B710-CC2DB3BA2B42}" sibTransId="{8310E336-7169-4982-A097-97F1E9507F5A}"/>
    <dgm:cxn modelId="{E7D85E83-AB9E-42D9-9542-993AC1931D7F}" srcId="{E916E64F-9680-4FE0-BB10-85D4C7D04D3B}" destId="{B2A1BEC5-B580-43D0-8475-092005BC504C}" srcOrd="3" destOrd="0" parTransId="{47C9B231-3718-45A6-A908-1004F3D1B42A}" sibTransId="{7B39C0C6-77D3-4256-BB87-6E502B50CF14}"/>
    <dgm:cxn modelId="{E3CF478A-CFC8-4002-A372-1ED157E6F98E}" type="presOf" srcId="{396C5BC3-A4B8-4F38-8B9C-B89E4BB9B61F}" destId="{67B2BAC7-748C-46C8-B33C-19BAF4823D4D}" srcOrd="1" destOrd="0" presId="urn:microsoft.com/office/officeart/2005/8/layout/vProcess5"/>
    <dgm:cxn modelId="{83A6F091-F8D3-41BF-8F60-2C221EB2230D}" type="presOf" srcId="{B2A1BEC5-B580-43D0-8475-092005BC504C}" destId="{0D712B69-D54A-4354-A103-B155C37144FD}" srcOrd="0" destOrd="0" presId="urn:microsoft.com/office/officeart/2005/8/layout/vProcess5"/>
    <dgm:cxn modelId="{88C1C998-7686-4298-ABCD-E796C9F759C2}" type="presOf" srcId="{8310E336-7169-4982-A097-97F1E9507F5A}" destId="{2BF8224E-5CDD-40CA-ADB8-FE81C641A177}" srcOrd="0" destOrd="0" presId="urn:microsoft.com/office/officeart/2005/8/layout/vProcess5"/>
    <dgm:cxn modelId="{17D79C9C-7E8C-4178-9776-D5458559C470}" type="presOf" srcId="{396C5BC3-A4B8-4F38-8B9C-B89E4BB9B61F}" destId="{FC6645EC-71CD-4AD8-B586-4D557D3F84BC}" srcOrd="0" destOrd="0" presId="urn:microsoft.com/office/officeart/2005/8/layout/vProcess5"/>
    <dgm:cxn modelId="{C2FD2AB8-E5C8-4823-BA6A-34EC8BE0E48D}" srcId="{E916E64F-9680-4FE0-BB10-85D4C7D04D3B}" destId="{C124A0BE-6AD1-43EA-810A-75341ABE92A1}" srcOrd="1" destOrd="0" parTransId="{D55A1E62-5BAC-4670-85D2-45F6243AB40D}" sibTransId="{40B58D76-6BFC-4043-B332-B247389D449D}"/>
    <dgm:cxn modelId="{95CAD3C8-04CC-4A6D-AABD-C21555781E0D}" type="presOf" srcId="{64B010BF-DE29-42A1-87DC-FDD5370F0DC1}" destId="{AE97DCA7-D69F-4678-9D91-E31C5BB8E3CC}" srcOrd="0" destOrd="0" presId="urn:microsoft.com/office/officeart/2005/8/layout/vProcess5"/>
    <dgm:cxn modelId="{F8CB0EF0-F229-43E3-9FC2-BC79A2D9EE45}" type="presOf" srcId="{C124A0BE-6AD1-43EA-810A-75341ABE92A1}" destId="{F583ADBE-7FAB-40C0-899B-E210889B07D6}" srcOrd="1" destOrd="0" presId="urn:microsoft.com/office/officeart/2005/8/layout/vProcess5"/>
    <dgm:cxn modelId="{8138FBC4-B07B-470B-A451-2439666F0FAA}" type="presParOf" srcId="{F8DE0BCF-6E59-4822-8676-8E4DCBFE3639}" destId="{5E2DA0C5-42F3-42A4-99A2-B647AD095FC3}" srcOrd="0" destOrd="0" presId="urn:microsoft.com/office/officeart/2005/8/layout/vProcess5"/>
    <dgm:cxn modelId="{37AC9D01-71E2-4A5F-B77B-162252F172F5}" type="presParOf" srcId="{F8DE0BCF-6E59-4822-8676-8E4DCBFE3639}" destId="{DC066AB4-D9A4-40AA-A549-6571A7401032}" srcOrd="1" destOrd="0" presId="urn:microsoft.com/office/officeart/2005/8/layout/vProcess5"/>
    <dgm:cxn modelId="{BAC02C3A-99AF-4528-829E-5ECD13EF65AE}" type="presParOf" srcId="{F8DE0BCF-6E59-4822-8676-8E4DCBFE3639}" destId="{71B40263-14C6-4E3C-B337-775C86ECAB95}" srcOrd="2" destOrd="0" presId="urn:microsoft.com/office/officeart/2005/8/layout/vProcess5"/>
    <dgm:cxn modelId="{C74576BE-A7B7-424D-8A9A-E1BFB57455EB}" type="presParOf" srcId="{F8DE0BCF-6E59-4822-8676-8E4DCBFE3639}" destId="{FC6645EC-71CD-4AD8-B586-4D557D3F84BC}" srcOrd="3" destOrd="0" presId="urn:microsoft.com/office/officeart/2005/8/layout/vProcess5"/>
    <dgm:cxn modelId="{F85FB47E-30EF-4F66-B94E-6FA2C31CC463}" type="presParOf" srcId="{F8DE0BCF-6E59-4822-8676-8E4DCBFE3639}" destId="{0D712B69-D54A-4354-A103-B155C37144FD}" srcOrd="4" destOrd="0" presId="urn:microsoft.com/office/officeart/2005/8/layout/vProcess5"/>
    <dgm:cxn modelId="{1618D625-2B8B-42C5-8505-68167C9BDDE1}" type="presParOf" srcId="{F8DE0BCF-6E59-4822-8676-8E4DCBFE3639}" destId="{2BF8224E-5CDD-40CA-ADB8-FE81C641A177}" srcOrd="5" destOrd="0" presId="urn:microsoft.com/office/officeart/2005/8/layout/vProcess5"/>
    <dgm:cxn modelId="{E826ABD7-F4AB-4619-8729-3A798A25CB02}" type="presParOf" srcId="{F8DE0BCF-6E59-4822-8676-8E4DCBFE3639}" destId="{79379F6F-E66E-4ABE-A17F-FE90DF8F4528}" srcOrd="6" destOrd="0" presId="urn:microsoft.com/office/officeart/2005/8/layout/vProcess5"/>
    <dgm:cxn modelId="{E7F3DE62-0E8C-4F28-BD48-FF79AA978000}" type="presParOf" srcId="{F8DE0BCF-6E59-4822-8676-8E4DCBFE3639}" destId="{AE97DCA7-D69F-4678-9D91-E31C5BB8E3CC}" srcOrd="7" destOrd="0" presId="urn:microsoft.com/office/officeart/2005/8/layout/vProcess5"/>
    <dgm:cxn modelId="{0E1522DA-1ED2-4C21-8977-90EBF467759B}" type="presParOf" srcId="{F8DE0BCF-6E59-4822-8676-8E4DCBFE3639}" destId="{96A14954-A006-4687-84EB-91085FCAADF1}" srcOrd="8" destOrd="0" presId="urn:microsoft.com/office/officeart/2005/8/layout/vProcess5"/>
    <dgm:cxn modelId="{3D160572-5DE7-4677-B6F5-B0EABC414B94}" type="presParOf" srcId="{F8DE0BCF-6E59-4822-8676-8E4DCBFE3639}" destId="{F583ADBE-7FAB-40C0-899B-E210889B07D6}" srcOrd="9" destOrd="0" presId="urn:microsoft.com/office/officeart/2005/8/layout/vProcess5"/>
    <dgm:cxn modelId="{867147AD-62CA-41C7-92B3-AFDF388F13FD}" type="presParOf" srcId="{F8DE0BCF-6E59-4822-8676-8E4DCBFE3639}" destId="{67B2BAC7-748C-46C8-B33C-19BAF4823D4D}" srcOrd="10" destOrd="0" presId="urn:microsoft.com/office/officeart/2005/8/layout/vProcess5"/>
    <dgm:cxn modelId="{974D7978-5396-4F03-B371-91296490B1CB}" type="presParOf" srcId="{F8DE0BCF-6E59-4822-8676-8E4DCBFE3639}" destId="{08CD9BE2-0EE0-4CC6-937E-88CA378EB09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AF87C6-1C4F-4099-840C-0A1860BBC21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708807-ABBE-4D6E-A64B-C7C18EE4B56E}">
      <dgm:prSet phldrT="[Text]"/>
      <dgm:spPr/>
      <dgm:t>
        <a:bodyPr/>
        <a:lstStyle/>
        <a:p>
          <a:pPr>
            <a:buAutoNum type="arabicPeriod"/>
          </a:pPr>
          <a:r>
            <a:rPr lang="en-US">
              <a:solidFill>
                <a:schemeClr val="tx1"/>
              </a:solidFill>
            </a:rPr>
            <a:t>Search for keypoints on all images.</a:t>
          </a:r>
          <a:endParaRPr lang="en-US"/>
        </a:p>
      </dgm:t>
    </dgm:pt>
    <dgm:pt modelId="{58622996-A75F-41B9-AD81-787369B4132C}" type="parTrans" cxnId="{98DF3879-F586-4A3C-9C5C-5D7FDA70D1EB}">
      <dgm:prSet/>
      <dgm:spPr/>
      <dgm:t>
        <a:bodyPr/>
        <a:lstStyle/>
        <a:p>
          <a:endParaRPr lang="en-US"/>
        </a:p>
      </dgm:t>
    </dgm:pt>
    <dgm:pt modelId="{0E7EB6B6-3A05-44D1-86BA-94EDD97FA377}" type="sibTrans" cxnId="{98DF3879-F586-4A3C-9C5C-5D7FDA70D1EB}">
      <dgm:prSet/>
      <dgm:spPr/>
      <dgm:t>
        <a:bodyPr/>
        <a:lstStyle/>
        <a:p>
          <a:endParaRPr lang="en-US"/>
        </a:p>
      </dgm:t>
    </dgm:pt>
    <dgm:pt modelId="{0F6126D8-F6A0-439E-BC9E-08E776F66D74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Find matches between keypoints.</a:t>
          </a:r>
          <a:endParaRPr lang="en-US" dirty="0">
            <a:solidFill>
              <a:schemeClr val="tx1"/>
            </a:solidFill>
          </a:endParaRPr>
        </a:p>
      </dgm:t>
    </dgm:pt>
    <dgm:pt modelId="{BDC00AC0-4389-4DEB-8919-CC6298033135}" type="parTrans" cxnId="{0658D77F-AD24-4E3D-9AEF-ADE83A7F7093}">
      <dgm:prSet/>
      <dgm:spPr/>
      <dgm:t>
        <a:bodyPr/>
        <a:lstStyle/>
        <a:p>
          <a:endParaRPr lang="en-US"/>
        </a:p>
      </dgm:t>
    </dgm:pt>
    <dgm:pt modelId="{345AAF43-88EB-4993-8429-082E84BF4104}" type="sibTrans" cxnId="{0658D77F-AD24-4E3D-9AEF-ADE83A7F7093}">
      <dgm:prSet/>
      <dgm:spPr/>
      <dgm:t>
        <a:bodyPr/>
        <a:lstStyle/>
        <a:p>
          <a:endParaRPr lang="en-US"/>
        </a:p>
      </dgm:t>
    </dgm:pt>
    <dgm:pt modelId="{D179154C-4090-4AB8-AC49-55A3AB62637C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Filter out </a:t>
          </a:r>
          <a:r>
            <a:rPr lang="en-AU">
              <a:solidFill>
                <a:schemeClr val="tx1"/>
              </a:solidFill>
            </a:rPr>
            <a:t>false matches.</a:t>
          </a:r>
          <a:endParaRPr lang="en-AU" dirty="0">
            <a:solidFill>
              <a:schemeClr val="tx1"/>
            </a:solidFill>
          </a:endParaRPr>
        </a:p>
      </dgm:t>
    </dgm:pt>
    <dgm:pt modelId="{0DD7491B-2283-41DC-B773-0D81B87EC2DD}" type="parTrans" cxnId="{C55D920F-6E20-4721-8474-42B13D0F2A8A}">
      <dgm:prSet/>
      <dgm:spPr/>
      <dgm:t>
        <a:bodyPr/>
        <a:lstStyle/>
        <a:p>
          <a:endParaRPr lang="en-US"/>
        </a:p>
      </dgm:t>
    </dgm:pt>
    <dgm:pt modelId="{63FC873F-EEB2-4558-AB79-82FCAF6501BF}" type="sibTrans" cxnId="{C55D920F-6E20-4721-8474-42B13D0F2A8A}">
      <dgm:prSet/>
      <dgm:spPr/>
      <dgm:t>
        <a:bodyPr/>
        <a:lstStyle/>
        <a:p>
          <a:endParaRPr lang="en-US"/>
        </a:p>
      </dgm:t>
    </dgm:pt>
    <dgm:pt modelId="{49AEEE53-83CB-4C5C-9B8B-89D1DD3BB6BF}">
      <dgm:prSet/>
      <dgm:spPr/>
      <dgm:t>
        <a:bodyPr/>
        <a:lstStyle/>
        <a:p>
          <a:r>
            <a:rPr lang="en-AU">
              <a:solidFill>
                <a:schemeClr val="tx1"/>
              </a:solidFill>
            </a:rPr>
            <a:t>Solve system of equations.</a:t>
          </a:r>
          <a:endParaRPr lang="en-US"/>
        </a:p>
      </dgm:t>
    </dgm:pt>
    <dgm:pt modelId="{049FBBC6-88FB-4903-B33E-F50F7100F48D}" type="parTrans" cxnId="{7B5B85E4-8975-4381-9C95-DE4E3FF5FEB5}">
      <dgm:prSet/>
      <dgm:spPr/>
      <dgm:t>
        <a:bodyPr/>
        <a:lstStyle/>
        <a:p>
          <a:endParaRPr lang="en-US"/>
        </a:p>
      </dgm:t>
    </dgm:pt>
    <dgm:pt modelId="{F18BE7E6-ADED-4FCD-B2DC-A210B210B2DD}" type="sibTrans" cxnId="{7B5B85E4-8975-4381-9C95-DE4E3FF5FEB5}">
      <dgm:prSet/>
      <dgm:spPr/>
      <dgm:t>
        <a:bodyPr/>
        <a:lstStyle/>
        <a:p>
          <a:endParaRPr lang="en-US"/>
        </a:p>
      </dgm:t>
    </dgm:pt>
    <dgm:pt modelId="{0BB2E4A5-C0AF-404E-AFFD-B391A82572C6}" type="pres">
      <dgm:prSet presAssocID="{79AF87C6-1C4F-4099-840C-0A1860BBC21D}" presName="outerComposite" presStyleCnt="0">
        <dgm:presLayoutVars>
          <dgm:chMax val="5"/>
          <dgm:dir/>
          <dgm:resizeHandles val="exact"/>
        </dgm:presLayoutVars>
      </dgm:prSet>
      <dgm:spPr/>
    </dgm:pt>
    <dgm:pt modelId="{8C5A852A-8769-4E64-9E0C-160A547346B4}" type="pres">
      <dgm:prSet presAssocID="{79AF87C6-1C4F-4099-840C-0A1860BBC21D}" presName="dummyMaxCanvas" presStyleCnt="0">
        <dgm:presLayoutVars/>
      </dgm:prSet>
      <dgm:spPr/>
    </dgm:pt>
    <dgm:pt modelId="{654D9710-8095-4271-AF94-4AACB12F29BD}" type="pres">
      <dgm:prSet presAssocID="{79AF87C6-1C4F-4099-840C-0A1860BBC21D}" presName="FourNodes_1" presStyleLbl="node1" presStyleIdx="0" presStyleCnt="4">
        <dgm:presLayoutVars>
          <dgm:bulletEnabled val="1"/>
        </dgm:presLayoutVars>
      </dgm:prSet>
      <dgm:spPr/>
    </dgm:pt>
    <dgm:pt modelId="{B32524D9-196E-4C33-9121-2FBDF6533051}" type="pres">
      <dgm:prSet presAssocID="{79AF87C6-1C4F-4099-840C-0A1860BBC21D}" presName="FourNodes_2" presStyleLbl="node1" presStyleIdx="1" presStyleCnt="4">
        <dgm:presLayoutVars>
          <dgm:bulletEnabled val="1"/>
        </dgm:presLayoutVars>
      </dgm:prSet>
      <dgm:spPr/>
    </dgm:pt>
    <dgm:pt modelId="{A8743C57-E634-4061-87BF-D9BB25AB4EEA}" type="pres">
      <dgm:prSet presAssocID="{79AF87C6-1C4F-4099-840C-0A1860BBC21D}" presName="FourNodes_3" presStyleLbl="node1" presStyleIdx="2" presStyleCnt="4">
        <dgm:presLayoutVars>
          <dgm:bulletEnabled val="1"/>
        </dgm:presLayoutVars>
      </dgm:prSet>
      <dgm:spPr/>
    </dgm:pt>
    <dgm:pt modelId="{FADD9397-8AF8-463C-8E3E-E2189CE9B8B7}" type="pres">
      <dgm:prSet presAssocID="{79AF87C6-1C4F-4099-840C-0A1860BBC21D}" presName="FourNodes_4" presStyleLbl="node1" presStyleIdx="3" presStyleCnt="4">
        <dgm:presLayoutVars>
          <dgm:bulletEnabled val="1"/>
        </dgm:presLayoutVars>
      </dgm:prSet>
      <dgm:spPr/>
    </dgm:pt>
    <dgm:pt modelId="{1EAA4D03-5EA1-412C-AC4B-9A7CD7942E9F}" type="pres">
      <dgm:prSet presAssocID="{79AF87C6-1C4F-4099-840C-0A1860BBC21D}" presName="FourConn_1-2" presStyleLbl="fgAccFollowNode1" presStyleIdx="0" presStyleCnt="3">
        <dgm:presLayoutVars>
          <dgm:bulletEnabled val="1"/>
        </dgm:presLayoutVars>
      </dgm:prSet>
      <dgm:spPr/>
    </dgm:pt>
    <dgm:pt modelId="{429E6ADD-F88F-4CEF-98B4-A1D2AC1EDBB0}" type="pres">
      <dgm:prSet presAssocID="{79AF87C6-1C4F-4099-840C-0A1860BBC21D}" presName="FourConn_2-3" presStyleLbl="fgAccFollowNode1" presStyleIdx="1" presStyleCnt="3">
        <dgm:presLayoutVars>
          <dgm:bulletEnabled val="1"/>
        </dgm:presLayoutVars>
      </dgm:prSet>
      <dgm:spPr/>
    </dgm:pt>
    <dgm:pt modelId="{F2011C69-FF6D-407B-AE38-8F44ED92FE6C}" type="pres">
      <dgm:prSet presAssocID="{79AF87C6-1C4F-4099-840C-0A1860BBC21D}" presName="FourConn_3-4" presStyleLbl="fgAccFollowNode1" presStyleIdx="2" presStyleCnt="3">
        <dgm:presLayoutVars>
          <dgm:bulletEnabled val="1"/>
        </dgm:presLayoutVars>
      </dgm:prSet>
      <dgm:spPr/>
    </dgm:pt>
    <dgm:pt modelId="{DB0A2F1E-E3B2-4503-8958-4BCFFD87689C}" type="pres">
      <dgm:prSet presAssocID="{79AF87C6-1C4F-4099-840C-0A1860BBC21D}" presName="FourNodes_1_text" presStyleLbl="node1" presStyleIdx="3" presStyleCnt="4">
        <dgm:presLayoutVars>
          <dgm:bulletEnabled val="1"/>
        </dgm:presLayoutVars>
      </dgm:prSet>
      <dgm:spPr/>
    </dgm:pt>
    <dgm:pt modelId="{30244C44-3912-473E-88CE-220F585C515C}" type="pres">
      <dgm:prSet presAssocID="{79AF87C6-1C4F-4099-840C-0A1860BBC21D}" presName="FourNodes_2_text" presStyleLbl="node1" presStyleIdx="3" presStyleCnt="4">
        <dgm:presLayoutVars>
          <dgm:bulletEnabled val="1"/>
        </dgm:presLayoutVars>
      </dgm:prSet>
      <dgm:spPr/>
    </dgm:pt>
    <dgm:pt modelId="{B789BE7E-8189-4FB3-BC5B-F3D12301363C}" type="pres">
      <dgm:prSet presAssocID="{79AF87C6-1C4F-4099-840C-0A1860BBC21D}" presName="FourNodes_3_text" presStyleLbl="node1" presStyleIdx="3" presStyleCnt="4">
        <dgm:presLayoutVars>
          <dgm:bulletEnabled val="1"/>
        </dgm:presLayoutVars>
      </dgm:prSet>
      <dgm:spPr/>
    </dgm:pt>
    <dgm:pt modelId="{6AE17EE9-B067-493F-8592-A4A04D7D9D67}" type="pres">
      <dgm:prSet presAssocID="{79AF87C6-1C4F-4099-840C-0A1860BBC21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55D920F-6E20-4721-8474-42B13D0F2A8A}" srcId="{79AF87C6-1C4F-4099-840C-0A1860BBC21D}" destId="{D179154C-4090-4AB8-AC49-55A3AB62637C}" srcOrd="2" destOrd="0" parTransId="{0DD7491B-2283-41DC-B773-0D81B87EC2DD}" sibTransId="{63FC873F-EEB2-4558-AB79-82FCAF6501BF}"/>
    <dgm:cxn modelId="{5BE4DD30-72D3-4F43-A000-ABBCCACE6EF5}" type="presOf" srcId="{0E7EB6B6-3A05-44D1-86BA-94EDD97FA377}" destId="{1EAA4D03-5EA1-412C-AC4B-9A7CD7942E9F}" srcOrd="0" destOrd="0" presId="urn:microsoft.com/office/officeart/2005/8/layout/vProcess5"/>
    <dgm:cxn modelId="{D42AB265-1509-450F-8F9A-E732F030ECB0}" type="presOf" srcId="{13708807-ABBE-4D6E-A64B-C7C18EE4B56E}" destId="{654D9710-8095-4271-AF94-4AACB12F29BD}" srcOrd="0" destOrd="0" presId="urn:microsoft.com/office/officeart/2005/8/layout/vProcess5"/>
    <dgm:cxn modelId="{227D1049-B9F6-4B82-AD5B-831E33C26DBD}" type="presOf" srcId="{63FC873F-EEB2-4558-AB79-82FCAF6501BF}" destId="{F2011C69-FF6D-407B-AE38-8F44ED92FE6C}" srcOrd="0" destOrd="0" presId="urn:microsoft.com/office/officeart/2005/8/layout/vProcess5"/>
    <dgm:cxn modelId="{6FFD8152-E01E-4869-8B64-BA0D4C8DFDFE}" type="presOf" srcId="{79AF87C6-1C4F-4099-840C-0A1860BBC21D}" destId="{0BB2E4A5-C0AF-404E-AFFD-B391A82572C6}" srcOrd="0" destOrd="0" presId="urn:microsoft.com/office/officeart/2005/8/layout/vProcess5"/>
    <dgm:cxn modelId="{98DF3879-F586-4A3C-9C5C-5D7FDA70D1EB}" srcId="{79AF87C6-1C4F-4099-840C-0A1860BBC21D}" destId="{13708807-ABBE-4D6E-A64B-C7C18EE4B56E}" srcOrd="0" destOrd="0" parTransId="{58622996-A75F-41B9-AD81-787369B4132C}" sibTransId="{0E7EB6B6-3A05-44D1-86BA-94EDD97FA377}"/>
    <dgm:cxn modelId="{0658D77F-AD24-4E3D-9AEF-ADE83A7F7093}" srcId="{79AF87C6-1C4F-4099-840C-0A1860BBC21D}" destId="{0F6126D8-F6A0-439E-BC9E-08E776F66D74}" srcOrd="1" destOrd="0" parTransId="{BDC00AC0-4389-4DEB-8919-CC6298033135}" sibTransId="{345AAF43-88EB-4993-8429-082E84BF4104}"/>
    <dgm:cxn modelId="{B1C1B685-800E-4DF6-BD9D-A329FA9F24FB}" type="presOf" srcId="{13708807-ABBE-4D6E-A64B-C7C18EE4B56E}" destId="{DB0A2F1E-E3B2-4503-8958-4BCFFD87689C}" srcOrd="1" destOrd="0" presId="urn:microsoft.com/office/officeart/2005/8/layout/vProcess5"/>
    <dgm:cxn modelId="{07D37588-3C30-4B8C-8BC5-60EB0A5D9126}" type="presOf" srcId="{345AAF43-88EB-4993-8429-082E84BF4104}" destId="{429E6ADD-F88F-4CEF-98B4-A1D2AC1EDBB0}" srcOrd="0" destOrd="0" presId="urn:microsoft.com/office/officeart/2005/8/layout/vProcess5"/>
    <dgm:cxn modelId="{4852D2A2-52A4-443A-8E3F-8270C46C3F95}" type="presOf" srcId="{0F6126D8-F6A0-439E-BC9E-08E776F66D74}" destId="{30244C44-3912-473E-88CE-220F585C515C}" srcOrd="1" destOrd="0" presId="urn:microsoft.com/office/officeart/2005/8/layout/vProcess5"/>
    <dgm:cxn modelId="{78C47BA8-0447-4FA6-817C-3091B30EB5B9}" type="presOf" srcId="{49AEEE53-83CB-4C5C-9B8B-89D1DD3BB6BF}" destId="{FADD9397-8AF8-463C-8E3E-E2189CE9B8B7}" srcOrd="0" destOrd="0" presId="urn:microsoft.com/office/officeart/2005/8/layout/vProcess5"/>
    <dgm:cxn modelId="{D542E1A9-7394-42AC-BE26-33DC92BC23F8}" type="presOf" srcId="{D179154C-4090-4AB8-AC49-55A3AB62637C}" destId="{A8743C57-E634-4061-87BF-D9BB25AB4EEA}" srcOrd="0" destOrd="0" presId="urn:microsoft.com/office/officeart/2005/8/layout/vProcess5"/>
    <dgm:cxn modelId="{FC5560CB-6DB6-4F1F-A9E1-94AB11F32593}" type="presOf" srcId="{49AEEE53-83CB-4C5C-9B8B-89D1DD3BB6BF}" destId="{6AE17EE9-B067-493F-8592-A4A04D7D9D67}" srcOrd="1" destOrd="0" presId="urn:microsoft.com/office/officeart/2005/8/layout/vProcess5"/>
    <dgm:cxn modelId="{7B5B85E4-8975-4381-9C95-DE4E3FF5FEB5}" srcId="{79AF87C6-1C4F-4099-840C-0A1860BBC21D}" destId="{49AEEE53-83CB-4C5C-9B8B-89D1DD3BB6BF}" srcOrd="3" destOrd="0" parTransId="{049FBBC6-88FB-4903-B33E-F50F7100F48D}" sibTransId="{F18BE7E6-ADED-4FCD-B2DC-A210B210B2DD}"/>
    <dgm:cxn modelId="{C87932EC-4BA5-494A-AA22-A0701A943F43}" type="presOf" srcId="{D179154C-4090-4AB8-AC49-55A3AB62637C}" destId="{B789BE7E-8189-4FB3-BC5B-F3D12301363C}" srcOrd="1" destOrd="0" presId="urn:microsoft.com/office/officeart/2005/8/layout/vProcess5"/>
    <dgm:cxn modelId="{BBD7DFFB-7C47-4087-888A-5850A889A289}" type="presOf" srcId="{0F6126D8-F6A0-439E-BC9E-08E776F66D74}" destId="{B32524D9-196E-4C33-9121-2FBDF6533051}" srcOrd="0" destOrd="0" presId="urn:microsoft.com/office/officeart/2005/8/layout/vProcess5"/>
    <dgm:cxn modelId="{9B253B68-301C-489A-8292-D8E3B21FBA6C}" type="presParOf" srcId="{0BB2E4A5-C0AF-404E-AFFD-B391A82572C6}" destId="{8C5A852A-8769-4E64-9E0C-160A547346B4}" srcOrd="0" destOrd="0" presId="urn:microsoft.com/office/officeart/2005/8/layout/vProcess5"/>
    <dgm:cxn modelId="{03188A5E-3E40-4774-8EA8-7B271CF96F47}" type="presParOf" srcId="{0BB2E4A5-C0AF-404E-AFFD-B391A82572C6}" destId="{654D9710-8095-4271-AF94-4AACB12F29BD}" srcOrd="1" destOrd="0" presId="urn:microsoft.com/office/officeart/2005/8/layout/vProcess5"/>
    <dgm:cxn modelId="{5D87AA39-B047-4B23-A410-6586CC42B3ED}" type="presParOf" srcId="{0BB2E4A5-C0AF-404E-AFFD-B391A82572C6}" destId="{B32524D9-196E-4C33-9121-2FBDF6533051}" srcOrd="2" destOrd="0" presId="urn:microsoft.com/office/officeart/2005/8/layout/vProcess5"/>
    <dgm:cxn modelId="{A9917AF9-A60A-4A01-91E2-113B626BE0FE}" type="presParOf" srcId="{0BB2E4A5-C0AF-404E-AFFD-B391A82572C6}" destId="{A8743C57-E634-4061-87BF-D9BB25AB4EEA}" srcOrd="3" destOrd="0" presId="urn:microsoft.com/office/officeart/2005/8/layout/vProcess5"/>
    <dgm:cxn modelId="{096D3786-2D05-4BA9-8940-F97084C5A940}" type="presParOf" srcId="{0BB2E4A5-C0AF-404E-AFFD-B391A82572C6}" destId="{FADD9397-8AF8-463C-8E3E-E2189CE9B8B7}" srcOrd="4" destOrd="0" presId="urn:microsoft.com/office/officeart/2005/8/layout/vProcess5"/>
    <dgm:cxn modelId="{B085DCA8-1344-439B-927C-4000C8276490}" type="presParOf" srcId="{0BB2E4A5-C0AF-404E-AFFD-B391A82572C6}" destId="{1EAA4D03-5EA1-412C-AC4B-9A7CD7942E9F}" srcOrd="5" destOrd="0" presId="urn:microsoft.com/office/officeart/2005/8/layout/vProcess5"/>
    <dgm:cxn modelId="{C7A11867-35DD-4D3E-9F41-F4ABB6393675}" type="presParOf" srcId="{0BB2E4A5-C0AF-404E-AFFD-B391A82572C6}" destId="{429E6ADD-F88F-4CEF-98B4-A1D2AC1EDBB0}" srcOrd="6" destOrd="0" presId="urn:microsoft.com/office/officeart/2005/8/layout/vProcess5"/>
    <dgm:cxn modelId="{DCAED6B6-F814-4EE8-A830-4D56D08154C2}" type="presParOf" srcId="{0BB2E4A5-C0AF-404E-AFFD-B391A82572C6}" destId="{F2011C69-FF6D-407B-AE38-8F44ED92FE6C}" srcOrd="7" destOrd="0" presId="urn:microsoft.com/office/officeart/2005/8/layout/vProcess5"/>
    <dgm:cxn modelId="{856BA076-8E51-45E9-8097-B157E0FAFAAD}" type="presParOf" srcId="{0BB2E4A5-C0AF-404E-AFFD-B391A82572C6}" destId="{DB0A2F1E-E3B2-4503-8958-4BCFFD87689C}" srcOrd="8" destOrd="0" presId="urn:microsoft.com/office/officeart/2005/8/layout/vProcess5"/>
    <dgm:cxn modelId="{D118D1C3-AE40-4DA1-BB46-8466DFA8D1AB}" type="presParOf" srcId="{0BB2E4A5-C0AF-404E-AFFD-B391A82572C6}" destId="{30244C44-3912-473E-88CE-220F585C515C}" srcOrd="9" destOrd="0" presId="urn:microsoft.com/office/officeart/2005/8/layout/vProcess5"/>
    <dgm:cxn modelId="{0954472F-64B6-413A-BB21-CF0B691CCA91}" type="presParOf" srcId="{0BB2E4A5-C0AF-404E-AFFD-B391A82572C6}" destId="{B789BE7E-8189-4FB3-BC5B-F3D12301363C}" srcOrd="10" destOrd="0" presId="urn:microsoft.com/office/officeart/2005/8/layout/vProcess5"/>
    <dgm:cxn modelId="{3BA1612C-9FDD-4333-87A8-CBA07D05D16B}" type="presParOf" srcId="{0BB2E4A5-C0AF-404E-AFFD-B391A82572C6}" destId="{6AE17EE9-B067-493F-8592-A4A04D7D9D6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75DE46-AB11-495B-B816-600FAB22562A}">
      <dsp:nvSpPr>
        <dsp:cNvPr id="0" name=""/>
        <dsp:cNvSpPr/>
      </dsp:nvSpPr>
      <dsp:spPr>
        <a:xfrm>
          <a:off x="0" y="530407"/>
          <a:ext cx="10545762" cy="6502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22FEB-9175-4F5D-B330-288098666C4D}">
      <dsp:nvSpPr>
        <dsp:cNvPr id="0" name=""/>
        <dsp:cNvSpPr/>
      </dsp:nvSpPr>
      <dsp:spPr>
        <a:xfrm>
          <a:off x="527288" y="43327"/>
          <a:ext cx="971734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023" tIns="0" rIns="2790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SLAM algorithms make maps from natural scene features. </a:t>
          </a:r>
        </a:p>
      </dsp:txBody>
      <dsp:txXfrm>
        <a:off x="574843" y="90882"/>
        <a:ext cx="9622230" cy="879050"/>
      </dsp:txXfrm>
    </dsp:sp>
    <dsp:sp modelId="{98BFB4BF-1F73-435E-B399-F182FE1B8614}">
      <dsp:nvSpPr>
        <dsp:cNvPr id="0" name=""/>
        <dsp:cNvSpPr/>
      </dsp:nvSpPr>
      <dsp:spPr>
        <a:xfrm>
          <a:off x="0" y="1845915"/>
          <a:ext cx="10545762" cy="6502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E3BA3F-FA83-4EF4-B2AE-FC74737E32D3}">
      <dsp:nvSpPr>
        <dsp:cNvPr id="0" name=""/>
        <dsp:cNvSpPr/>
      </dsp:nvSpPr>
      <dsp:spPr>
        <a:xfrm>
          <a:off x="527288" y="1358835"/>
          <a:ext cx="971734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023" tIns="0" rIns="2790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Laser/sonar: wall segments, planes, corners, obstacles, etc. </a:t>
          </a:r>
        </a:p>
      </dsp:txBody>
      <dsp:txXfrm>
        <a:off x="574843" y="1406390"/>
        <a:ext cx="9622230" cy="879050"/>
      </dsp:txXfrm>
    </dsp:sp>
    <dsp:sp modelId="{AB6FD86E-3E54-4C77-821F-9CE4A961F992}">
      <dsp:nvSpPr>
        <dsp:cNvPr id="0" name=""/>
        <dsp:cNvSpPr/>
      </dsp:nvSpPr>
      <dsp:spPr>
        <a:xfrm>
          <a:off x="0" y="3161423"/>
          <a:ext cx="10545762" cy="6502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E86CE1-50AB-4EC7-893E-736B21AF0D01}">
      <dsp:nvSpPr>
        <dsp:cNvPr id="0" name=""/>
        <dsp:cNvSpPr/>
      </dsp:nvSpPr>
      <dsp:spPr>
        <a:xfrm>
          <a:off x="527288" y="2674343"/>
          <a:ext cx="971734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023" tIns="0" rIns="2790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Vision: salient point features, lines, textured surfaces. </a:t>
          </a:r>
          <a:endParaRPr lang="en-US" sz="2400" kern="1200" dirty="0"/>
        </a:p>
      </dsp:txBody>
      <dsp:txXfrm>
        <a:off x="574843" y="2721898"/>
        <a:ext cx="9622230" cy="879050"/>
      </dsp:txXfrm>
    </dsp:sp>
    <dsp:sp modelId="{DDDCA05B-40C1-4F38-A387-91D341E244D3}">
      <dsp:nvSpPr>
        <dsp:cNvPr id="0" name=""/>
        <dsp:cNvSpPr/>
      </dsp:nvSpPr>
      <dsp:spPr>
        <a:xfrm>
          <a:off x="0" y="4476931"/>
          <a:ext cx="10545762" cy="6502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84EB4D-EE9E-4F7D-8E0C-B8BB5D74AF30}">
      <dsp:nvSpPr>
        <dsp:cNvPr id="0" name=""/>
        <dsp:cNvSpPr/>
      </dsp:nvSpPr>
      <dsp:spPr>
        <a:xfrm>
          <a:off x="527288" y="3989851"/>
          <a:ext cx="971734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023" tIns="0" rIns="2790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Features should be distinctive and easily recognizable from different viewpoints to enable reliable matching.</a:t>
          </a:r>
        </a:p>
      </dsp:txBody>
      <dsp:txXfrm>
        <a:off x="574843" y="4037406"/>
        <a:ext cx="9622230" cy="8790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A20A2-F61F-45B9-93FD-1C5F60818741}">
      <dsp:nvSpPr>
        <dsp:cNvPr id="0" name=""/>
        <dsp:cNvSpPr/>
      </dsp:nvSpPr>
      <dsp:spPr>
        <a:xfrm>
          <a:off x="0" y="182594"/>
          <a:ext cx="8436487" cy="7721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b="0" i="0" kern="1200" dirty="0"/>
            <a:t>For each point in the source cloud, find the closest point in the reference cloud.</a:t>
          </a:r>
          <a:endParaRPr lang="en-US" sz="2000" kern="1200" dirty="0"/>
        </a:p>
      </dsp:txBody>
      <dsp:txXfrm>
        <a:off x="22615" y="205209"/>
        <a:ext cx="7134535" cy="726886"/>
      </dsp:txXfrm>
    </dsp:sp>
    <dsp:sp modelId="{069BFF70-BD4E-43E6-A416-7137C075DE46}">
      <dsp:nvSpPr>
        <dsp:cNvPr id="0" name=""/>
        <dsp:cNvSpPr/>
      </dsp:nvSpPr>
      <dsp:spPr>
        <a:xfrm>
          <a:off x="498554" y="1164797"/>
          <a:ext cx="8907158" cy="1659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b="0" i="0" kern="1200" dirty="0"/>
            <a:t>Estimate the combination of rotation and translation using a root mean square distance metric minimization technique which will best align each source point to its match found in the previous step. </a:t>
          </a:r>
          <a:endParaRPr lang="en-US" sz="2000" kern="1200" dirty="0"/>
        </a:p>
      </dsp:txBody>
      <dsp:txXfrm>
        <a:off x="547164" y="1213407"/>
        <a:ext cx="7283473" cy="1562437"/>
      </dsp:txXfrm>
    </dsp:sp>
    <dsp:sp modelId="{6E55D77A-2E99-4F73-BAA0-A9CBB7F61F20}">
      <dsp:nvSpPr>
        <dsp:cNvPr id="0" name=""/>
        <dsp:cNvSpPr/>
      </dsp:nvSpPr>
      <dsp:spPr>
        <a:xfrm>
          <a:off x="1270956" y="3002645"/>
          <a:ext cx="8436487" cy="81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Transform the source cloud using the obtained transformation.</a:t>
          </a:r>
          <a:endParaRPr lang="en-US" sz="2000" kern="1200"/>
        </a:p>
      </dsp:txBody>
      <dsp:txXfrm>
        <a:off x="1294917" y="3026606"/>
        <a:ext cx="6953306" cy="770175"/>
      </dsp:txXfrm>
    </dsp:sp>
    <dsp:sp modelId="{87F451D2-4BE0-4CE5-8DEC-082620A42CF3}">
      <dsp:nvSpPr>
        <dsp:cNvPr id="0" name=""/>
        <dsp:cNvSpPr/>
      </dsp:nvSpPr>
      <dsp:spPr>
        <a:xfrm>
          <a:off x="2313200" y="4039109"/>
          <a:ext cx="7754987" cy="605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Iterate until threshold was achieved.</a:t>
          </a:r>
          <a:endParaRPr lang="en-US" sz="2000" kern="1200"/>
        </a:p>
      </dsp:txBody>
      <dsp:txXfrm>
        <a:off x="2330920" y="4056829"/>
        <a:ext cx="6390535" cy="569560"/>
      </dsp:txXfrm>
    </dsp:sp>
    <dsp:sp modelId="{8BD70C3D-E528-4D12-88D8-84CA974CECCE}">
      <dsp:nvSpPr>
        <dsp:cNvPr id="0" name=""/>
        <dsp:cNvSpPr/>
      </dsp:nvSpPr>
      <dsp:spPr>
        <a:xfrm>
          <a:off x="7792772" y="816486"/>
          <a:ext cx="739248" cy="73924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7959103" y="816486"/>
        <a:ext cx="406586" cy="556284"/>
      </dsp:txXfrm>
    </dsp:sp>
    <dsp:sp modelId="{076B5768-44BF-4D0D-8E80-5A2821C2F326}">
      <dsp:nvSpPr>
        <dsp:cNvPr id="0" name=""/>
        <dsp:cNvSpPr/>
      </dsp:nvSpPr>
      <dsp:spPr>
        <a:xfrm>
          <a:off x="8553921" y="2401376"/>
          <a:ext cx="739248" cy="7762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8720252" y="2401376"/>
        <a:ext cx="406586" cy="593246"/>
      </dsp:txXfrm>
    </dsp:sp>
    <dsp:sp modelId="{6C8873D1-DBF1-4C60-9D34-29E93F6F9543}">
      <dsp:nvSpPr>
        <dsp:cNvPr id="0" name=""/>
        <dsp:cNvSpPr/>
      </dsp:nvSpPr>
      <dsp:spPr>
        <a:xfrm>
          <a:off x="9049728" y="3572938"/>
          <a:ext cx="739248" cy="82100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9216059" y="3572938"/>
        <a:ext cx="406586" cy="6380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66AB4-D9A4-40AA-A549-6571A7401032}">
      <dsp:nvSpPr>
        <dsp:cNvPr id="0" name=""/>
        <dsp:cNvSpPr/>
      </dsp:nvSpPr>
      <dsp:spPr>
        <a:xfrm>
          <a:off x="0" y="0"/>
          <a:ext cx="6502400" cy="11921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Sample a new robot path given the new control.</a:t>
          </a:r>
        </a:p>
      </dsp:txBody>
      <dsp:txXfrm>
        <a:off x="34916" y="34916"/>
        <a:ext cx="5115290" cy="1122274"/>
      </dsp:txXfrm>
    </dsp:sp>
    <dsp:sp modelId="{71B40263-14C6-4E3C-B337-775C86ECAB95}">
      <dsp:nvSpPr>
        <dsp:cNvPr id="0" name=""/>
        <dsp:cNvSpPr/>
      </dsp:nvSpPr>
      <dsp:spPr>
        <a:xfrm>
          <a:off x="544575" y="1408853"/>
          <a:ext cx="6502400" cy="11921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Update landmark filters corresponding to the new observation.</a:t>
          </a:r>
          <a:endParaRPr lang="en-US" sz="2200" kern="1200" dirty="0"/>
        </a:p>
      </dsp:txBody>
      <dsp:txXfrm>
        <a:off x="579491" y="1443769"/>
        <a:ext cx="5113122" cy="1122274"/>
      </dsp:txXfrm>
    </dsp:sp>
    <dsp:sp modelId="{FC6645EC-71CD-4AD8-B586-4D557D3F84BC}">
      <dsp:nvSpPr>
        <dsp:cNvPr id="0" name=""/>
        <dsp:cNvSpPr/>
      </dsp:nvSpPr>
      <dsp:spPr>
        <a:xfrm>
          <a:off x="1081024" y="2817706"/>
          <a:ext cx="6502400" cy="11921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Assign a weight to each of the particles.</a:t>
          </a:r>
          <a:endParaRPr lang="en-US" sz="2200" kern="1200" dirty="0"/>
        </a:p>
      </dsp:txBody>
      <dsp:txXfrm>
        <a:off x="1115940" y="2852622"/>
        <a:ext cx="5121250" cy="1122274"/>
      </dsp:txXfrm>
    </dsp:sp>
    <dsp:sp modelId="{0D712B69-D54A-4354-A103-B155C37144FD}">
      <dsp:nvSpPr>
        <dsp:cNvPr id="0" name=""/>
        <dsp:cNvSpPr/>
      </dsp:nvSpPr>
      <dsp:spPr>
        <a:xfrm>
          <a:off x="1625599" y="4226560"/>
          <a:ext cx="6502400" cy="11921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Resample the particles according to their weights.</a:t>
          </a:r>
          <a:endParaRPr lang="en-US" sz="2200" kern="1200" dirty="0"/>
        </a:p>
      </dsp:txBody>
      <dsp:txXfrm>
        <a:off x="1660515" y="4261476"/>
        <a:ext cx="5113122" cy="1122274"/>
      </dsp:txXfrm>
    </dsp:sp>
    <dsp:sp modelId="{2BF8224E-5CDD-40CA-ADB8-FE81C641A177}">
      <dsp:nvSpPr>
        <dsp:cNvPr id="0" name=""/>
        <dsp:cNvSpPr/>
      </dsp:nvSpPr>
      <dsp:spPr>
        <a:xfrm>
          <a:off x="5727530" y="913045"/>
          <a:ext cx="774869" cy="774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5901876" y="913045"/>
        <a:ext cx="426177" cy="583089"/>
      </dsp:txXfrm>
    </dsp:sp>
    <dsp:sp modelId="{79379F6F-E66E-4ABE-A17F-FE90DF8F4528}">
      <dsp:nvSpPr>
        <dsp:cNvPr id="0" name=""/>
        <dsp:cNvSpPr/>
      </dsp:nvSpPr>
      <dsp:spPr>
        <a:xfrm>
          <a:off x="6272106" y="2321898"/>
          <a:ext cx="774869" cy="774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6446452" y="2321898"/>
        <a:ext cx="426177" cy="583089"/>
      </dsp:txXfrm>
    </dsp:sp>
    <dsp:sp modelId="{AE97DCA7-D69F-4678-9D91-E31C5BB8E3CC}">
      <dsp:nvSpPr>
        <dsp:cNvPr id="0" name=""/>
        <dsp:cNvSpPr/>
      </dsp:nvSpPr>
      <dsp:spPr>
        <a:xfrm>
          <a:off x="6808554" y="3730752"/>
          <a:ext cx="774869" cy="774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6982900" y="3730752"/>
        <a:ext cx="426177" cy="5830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D9710-8095-4271-AF94-4AACB12F29BD}">
      <dsp:nvSpPr>
        <dsp:cNvPr id="0" name=""/>
        <dsp:cNvSpPr/>
      </dsp:nvSpPr>
      <dsp:spPr>
        <a:xfrm>
          <a:off x="0" y="0"/>
          <a:ext cx="6504826" cy="895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Search for keypoints on all images.</a:t>
          </a:r>
          <a:endParaRPr lang="en-US" sz="2400" kern="1200"/>
        </a:p>
      </dsp:txBody>
      <dsp:txXfrm>
        <a:off x="26229" y="26229"/>
        <a:ext cx="5462815" cy="843064"/>
      </dsp:txXfrm>
    </dsp:sp>
    <dsp:sp modelId="{B32524D9-196E-4C33-9121-2FBDF6533051}">
      <dsp:nvSpPr>
        <dsp:cNvPr id="0" name=""/>
        <dsp:cNvSpPr/>
      </dsp:nvSpPr>
      <dsp:spPr>
        <a:xfrm>
          <a:off x="544779" y="1058345"/>
          <a:ext cx="6504826" cy="895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Find matches between keypoints.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571008" y="1084574"/>
        <a:ext cx="5325499" cy="843064"/>
      </dsp:txXfrm>
    </dsp:sp>
    <dsp:sp modelId="{A8743C57-E634-4061-87BF-D9BB25AB4EEA}">
      <dsp:nvSpPr>
        <dsp:cNvPr id="0" name=""/>
        <dsp:cNvSpPr/>
      </dsp:nvSpPr>
      <dsp:spPr>
        <a:xfrm>
          <a:off x="1081427" y="2116690"/>
          <a:ext cx="6504826" cy="895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Filter out </a:t>
          </a:r>
          <a:r>
            <a:rPr lang="en-AU" sz="2400" kern="1200">
              <a:solidFill>
                <a:schemeClr val="tx1"/>
              </a:solidFill>
            </a:rPr>
            <a:t>false matches.</a:t>
          </a:r>
          <a:endParaRPr lang="en-AU" sz="2400" kern="1200" dirty="0">
            <a:solidFill>
              <a:schemeClr val="tx1"/>
            </a:solidFill>
          </a:endParaRPr>
        </a:p>
      </dsp:txBody>
      <dsp:txXfrm>
        <a:off x="1107656" y="2142919"/>
        <a:ext cx="5333630" cy="843064"/>
      </dsp:txXfrm>
    </dsp:sp>
    <dsp:sp modelId="{FADD9397-8AF8-463C-8E3E-E2189CE9B8B7}">
      <dsp:nvSpPr>
        <dsp:cNvPr id="0" name=""/>
        <dsp:cNvSpPr/>
      </dsp:nvSpPr>
      <dsp:spPr>
        <a:xfrm>
          <a:off x="1626206" y="3175035"/>
          <a:ext cx="6504826" cy="895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>
              <a:solidFill>
                <a:schemeClr val="tx1"/>
              </a:solidFill>
            </a:rPr>
            <a:t>Solve system of equations.</a:t>
          </a:r>
          <a:endParaRPr lang="en-US" sz="2400" kern="1200"/>
        </a:p>
      </dsp:txBody>
      <dsp:txXfrm>
        <a:off x="1652435" y="3201264"/>
        <a:ext cx="5325499" cy="843064"/>
      </dsp:txXfrm>
    </dsp:sp>
    <dsp:sp modelId="{1EAA4D03-5EA1-412C-AC4B-9A7CD7942E9F}">
      <dsp:nvSpPr>
        <dsp:cNvPr id="0" name=""/>
        <dsp:cNvSpPr/>
      </dsp:nvSpPr>
      <dsp:spPr>
        <a:xfrm>
          <a:off x="5922736" y="685889"/>
          <a:ext cx="582089" cy="58208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6053706" y="685889"/>
        <a:ext cx="320149" cy="438022"/>
      </dsp:txXfrm>
    </dsp:sp>
    <dsp:sp modelId="{429E6ADD-F88F-4CEF-98B4-A1D2AC1EDBB0}">
      <dsp:nvSpPr>
        <dsp:cNvPr id="0" name=""/>
        <dsp:cNvSpPr/>
      </dsp:nvSpPr>
      <dsp:spPr>
        <a:xfrm>
          <a:off x="6467515" y="1744234"/>
          <a:ext cx="582089" cy="58208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6598485" y="1744234"/>
        <a:ext cx="320149" cy="438022"/>
      </dsp:txXfrm>
    </dsp:sp>
    <dsp:sp modelId="{F2011C69-FF6D-407B-AE38-8F44ED92FE6C}">
      <dsp:nvSpPr>
        <dsp:cNvPr id="0" name=""/>
        <dsp:cNvSpPr/>
      </dsp:nvSpPr>
      <dsp:spPr>
        <a:xfrm>
          <a:off x="7004163" y="2802579"/>
          <a:ext cx="582089" cy="58208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7135133" y="2802579"/>
        <a:ext cx="320149" cy="438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275CF-3E2C-4CF0-AEC5-7D1C30DAA1DC}" type="datetimeFigureOut">
              <a:rPr lang="en-US" smtClean="0"/>
              <a:t>06-Feb-19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ED2C6E-46B7-457A-96E2-E283AF8BB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3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DAD6-1140-4A18-A578-A4CDAFCDF740}" type="datetime1">
              <a:rPr lang="en-US" smtClean="0"/>
              <a:t>06-Feb-19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08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2875E-2F82-42E5-91D2-39B006B0E8FA}" type="datetime1">
              <a:rPr lang="en-US" smtClean="0"/>
              <a:t>06-Feb-19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18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09DFE-3130-4FCF-935C-F9E21739B84D}" type="datetime1">
              <a:rPr lang="en-US" smtClean="0"/>
              <a:t>06-Feb-19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55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88209-DE02-449A-B2A9-25A61CF13FF7}" type="datetime1">
              <a:rPr lang="en-US" smtClean="0"/>
              <a:t>06-Feb-19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4852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13B7D-E6A0-4C07-871C-7F130A47E0AD}" type="datetime1">
              <a:rPr lang="en-US" smtClean="0"/>
              <a:t>06-Feb-19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71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3BA4C-2FA3-4195-83E6-0D008D39A562}" type="datetime1">
              <a:rPr lang="en-US" smtClean="0"/>
              <a:t>06-Feb-19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9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84B1-6033-4B3D-BD5F-AC92F9B36B3C}" type="datetime1">
              <a:rPr lang="en-US" smtClean="0"/>
              <a:t>06-Feb-19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85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0403-AD6A-4310-91B1-C9A5A5342F42}" type="datetime1">
              <a:rPr lang="en-US" smtClean="0"/>
              <a:t>06-Feb-19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66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0DC70-F7D7-42D2-829D-5AFB4709FB35}" type="datetime1">
              <a:rPr lang="en-US" smtClean="0"/>
              <a:t>06-Feb-19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86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8965-3A43-48E0-9587-FBCB0183114C}" type="datetime1">
              <a:rPr lang="en-US" smtClean="0"/>
              <a:t>06-Feb-19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51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2528-2ACE-4F94-8E75-990F7DCC78C6}" type="datetime1">
              <a:rPr lang="en-US" smtClean="0"/>
              <a:t>06-Feb-19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62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9FC24-CE92-43F4-9779-3BE01673DB3D}" type="datetime1">
              <a:rPr lang="en-US" smtClean="0"/>
              <a:t>06-Feb-19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59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D20E-648A-450B-8F9D-E8EC725918C3}" type="datetime1">
              <a:rPr lang="en-US" smtClean="0"/>
              <a:t>06-Feb-19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35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2FC02-2481-4A79-B202-D25F3F826CFB}" type="datetime1">
              <a:rPr lang="en-US" smtClean="0"/>
              <a:t>06-Feb-19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3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B414-5989-4327-B2E5-CE4D28BB6B01}" type="datetime1">
              <a:rPr lang="en-US" smtClean="0"/>
              <a:t>06-Feb-19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00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1F19-8438-4FA6-B1EA-BD759F5C9328}" type="datetime1">
              <a:rPr lang="en-US" smtClean="0"/>
              <a:t>06-Feb-19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43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500F-9934-4D02-9B2C-1E6997095A7A}" type="datetime1">
              <a:rPr lang="en-US" smtClean="0"/>
              <a:t>06-Feb-19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11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CA2872C-ABD4-449F-8ECE-13050F4C310F}" type="datetime1">
              <a:rPr lang="en-US" smtClean="0"/>
              <a:t>06-Feb-19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AFF11-FCD4-4082-8A93-E11BDB112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3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9D0A-25D3-4BCD-AAF6-C3F4667BB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02" y="1230337"/>
            <a:ext cx="10288171" cy="4397326"/>
          </a:xfrm>
        </p:spPr>
        <p:txBody>
          <a:bodyPr/>
          <a:lstStyle/>
          <a:p>
            <a:pPr algn="ctr"/>
            <a:r>
              <a:rPr lang="en-US" dirty="0"/>
              <a:t>Simultaneous</a:t>
            </a:r>
            <a:r>
              <a:rPr lang="ru-RU" dirty="0"/>
              <a:t> </a:t>
            </a:r>
            <a:r>
              <a:rPr lang="en-US" dirty="0"/>
              <a:t> localization </a:t>
            </a:r>
            <a:br>
              <a:rPr lang="en-US" dirty="0"/>
            </a:br>
            <a:r>
              <a:rPr lang="en-US" dirty="0"/>
              <a:t>and mapping</a:t>
            </a:r>
            <a:br>
              <a:rPr lang="en-US" sz="3200" dirty="0">
                <a:latin typeface="Century Gothic" pitchFamily="34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084212-F1C9-4083-88D4-FE19ADCA5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9485" y="5196953"/>
            <a:ext cx="4387716" cy="861420"/>
          </a:xfrm>
        </p:spPr>
        <p:txBody>
          <a:bodyPr/>
          <a:lstStyle/>
          <a:p>
            <a:r>
              <a:rPr lang="en-US" b="1" dirty="0" err="1">
                <a:latin typeface="Century Gothic" pitchFamily="34" charset="0"/>
              </a:rPr>
              <a:t>Kostiantyn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Isaienkov</a:t>
            </a:r>
            <a:endParaRPr lang="en-US" b="1" dirty="0">
              <a:latin typeface="Century Gothic" pitchFamily="34" charset="0"/>
            </a:endParaRPr>
          </a:p>
          <a:p>
            <a:r>
              <a:rPr lang="en-US" b="1" dirty="0">
                <a:latin typeface="Century Gothic" pitchFamily="34" charset="0"/>
              </a:rPr>
              <a:t>Data Science Engineer</a:t>
            </a:r>
          </a:p>
          <a:p>
            <a:pPr algn="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46756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formulation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10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3D7A52-D32B-4B75-8FFB-8F239B53A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1" y="1392703"/>
            <a:ext cx="4949758" cy="516956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b="1" dirty="0"/>
              <a:t>State/Output: </a:t>
            </a:r>
            <a:endParaRPr lang="ru-RU" sz="2200" b="1" dirty="0"/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Map of the environment, which has been observed so far. </a:t>
            </a:r>
            <a:endParaRPr lang="ru-RU" sz="2200" dirty="0"/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Robot position estimation.  </a:t>
            </a:r>
            <a:endParaRPr lang="ru-RU" sz="2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ru-RU" sz="22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b="1" dirty="0"/>
              <a:t>Action/Input: </a:t>
            </a:r>
            <a:endParaRPr lang="ru-RU" sz="2200" b="1" dirty="0"/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Move to a new position. </a:t>
            </a:r>
            <a:endParaRPr lang="ru-RU" sz="2200" dirty="0"/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Acquire additional observations. 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ru-RU" sz="22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b="1" dirty="0"/>
              <a:t>Update state: </a:t>
            </a:r>
            <a:endParaRPr lang="ru-RU" sz="2200" b="1" dirty="0"/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Re-estimate robot position. 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Re-estimate the map.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D9B627-CAA9-4F70-BB69-7B72571464D0}"/>
              </a:ext>
            </a:extLst>
          </p:cNvPr>
          <p:cNvSpPr txBox="1">
            <a:spLocks/>
          </p:cNvSpPr>
          <p:nvPr/>
        </p:nvSpPr>
        <p:spPr>
          <a:xfrm>
            <a:off x="5882185" y="1392703"/>
            <a:ext cx="5158854" cy="5169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Errors come from inaccurate measurement of actual robot motion (noisy action) and the distance from obstacle/landmark (noisy observation). </a:t>
            </a:r>
            <a:endParaRPr lang="ru-RU" sz="2200" dirty="0"/>
          </a:p>
          <a:p>
            <a:pPr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Small errors will quickly accumulate over time steps.</a:t>
            </a:r>
          </a:p>
        </p:txBody>
      </p:sp>
    </p:spTree>
    <p:extLst>
      <p:ext uri="{BB962C8B-B14F-4D97-AF65-F5344CB8AC3E}">
        <p14:creationId xmlns:p14="http://schemas.microsoft.com/office/powerpoint/2010/main" val="1698989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formulation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A3D7A52-D32B-4B75-8FFB-8F239B53A9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130" y="1392703"/>
                <a:ext cx="10545609" cy="5169568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2400" b="1" dirty="0"/>
                  <a:t>Given: </a:t>
                </a:r>
              </a:p>
              <a:p>
                <a:pPr marL="1252538" indent="0" algn="just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sz="2400" dirty="0"/>
                  <a:t>Input, control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;</a:t>
                </a:r>
              </a:p>
              <a:p>
                <a:pPr marL="1252538" indent="0" algn="just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sz="2400" dirty="0"/>
                  <a:t>Observations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;</a:t>
                </a:r>
                <a:endParaRPr lang="ru-RU" sz="2400" dirty="0"/>
              </a:p>
              <a:p>
                <a:pPr marL="0" indent="0" algn="just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en-US" sz="2400" dirty="0"/>
              </a:p>
              <a:p>
                <a:pPr algn="just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2400" b="1" dirty="0"/>
                  <a:t>Create: </a:t>
                </a:r>
              </a:p>
              <a:p>
                <a:pPr marL="1252538" indent="0" algn="just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sz="2400" dirty="0"/>
                  <a:t>Map of features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;</a:t>
                </a:r>
              </a:p>
              <a:p>
                <a:pPr marL="1252538" indent="0" algn="just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sz="2400" dirty="0"/>
                  <a:t>Robot path (states)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}.</a:t>
                </a:r>
              </a:p>
              <a:p>
                <a:pPr marL="0" indent="0" algn="just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A3D7A52-D32B-4B75-8FFB-8F239B53A9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130" y="1392703"/>
                <a:ext cx="10545609" cy="5169568"/>
              </a:xfrm>
              <a:blipFill>
                <a:blip r:embed="rId2"/>
                <a:stretch>
                  <a:fillRect l="-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740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model of SLAM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6CAA6-40A6-46B0-8915-D4E7EECFF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87BEF-FB63-44C8-BAA2-04823E2D3AB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3633" y="1453433"/>
            <a:ext cx="9358054" cy="496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28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model of Full SLAM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C6B06-D41F-429C-8218-A454F638F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392703"/>
            <a:ext cx="10545609" cy="5169568"/>
          </a:xfrm>
        </p:spPr>
        <p:txBody>
          <a:bodyPr>
            <a:noAutofit/>
          </a:bodyPr>
          <a:lstStyle/>
          <a:p>
            <a:pPr marL="0" indent="45720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/>
              <a:t>Full SLAM estimates entire path and map using whole set of observations and controls.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3E1D-0F66-4A9A-B87C-3AC68478861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73344" y="2699559"/>
            <a:ext cx="6045312" cy="384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74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model of online SLAM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C6B06-D41F-429C-8218-A454F638F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392703"/>
            <a:ext cx="10545609" cy="5169568"/>
          </a:xfrm>
        </p:spPr>
        <p:txBody>
          <a:bodyPr>
            <a:noAutofit/>
          </a:bodyPr>
          <a:lstStyle/>
          <a:p>
            <a:pPr marL="0" indent="45720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/>
              <a:t>Online SLAM estimates most recent position and map condition by previous observations and controls.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0B9BFB-968B-459D-AFA1-F674ED50907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73344" y="2699559"/>
            <a:ext cx="5983570" cy="39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45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C6B06-D41F-429C-8218-A454F638F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201003"/>
            <a:ext cx="10545609" cy="53612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ru-RU" sz="2400" b="1" dirty="0"/>
              <a:t>	</a:t>
            </a:r>
            <a:r>
              <a:rPr lang="en-US" sz="2400" dirty="0"/>
              <a:t>SLAM is a chicken or egg problem. </a:t>
            </a:r>
          </a:p>
          <a:p>
            <a:pPr marL="1201738" indent="-396875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 map is needed for localizing a robot. </a:t>
            </a:r>
          </a:p>
          <a:p>
            <a:pPr marL="1201738" indent="-396875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 good robot position estimate is needed to create/update the map.</a:t>
            </a:r>
            <a:endParaRPr lang="ru-RU" sz="2400" dirty="0"/>
          </a:p>
          <a:p>
            <a:pPr marL="463550" indent="-463550"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SLAM is considered one of the most fundamental problems for mobile robots to be truly autonomous. </a:t>
            </a:r>
          </a:p>
          <a:p>
            <a:pPr marL="463550" indent="-463550"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Variety of methods have been tried to approach SLAM problem. </a:t>
            </a:r>
          </a:p>
          <a:p>
            <a:pPr marL="463550" indent="-463550"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Probabilistic methods.</a:t>
            </a:r>
          </a:p>
          <a:p>
            <a:pPr marL="463550" indent="-463550"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Small errors will quickly accumulate over time steps.</a:t>
            </a:r>
          </a:p>
          <a:p>
            <a:pPr marL="463550" indent="-463550"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Position error correlates data associations.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59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SLAM is so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C6B06-D41F-429C-8218-A454F638F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392703"/>
            <a:ext cx="10545609" cy="51695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Uncertainty at every level of the problem.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Many ingredients: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Autonomous, collaborative robots.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Mapping is multi-scale in generic environments.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Map-making: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Difficult also for humans.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Humans make mapping mistakes.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Scaling 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4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SLAM without landmarks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17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E1D99B-B9B7-4EE8-A2FA-8B3B97569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36613" t="44185" r="37400" b="19469"/>
          <a:stretch/>
        </p:blipFill>
        <p:spPr>
          <a:xfrm>
            <a:off x="2141166" y="1296342"/>
            <a:ext cx="6997692" cy="530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9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SLAM with landmarks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18</a:t>
            </a:fld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69BB331-2D97-4B9F-A9E9-14474AD519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6612" t="28193" r="37401" b="35461"/>
          <a:stretch/>
        </p:blipFill>
        <p:spPr>
          <a:xfrm>
            <a:off x="764901" y="1497577"/>
            <a:ext cx="3342700" cy="25323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BC2357-60C4-4948-96F6-A51DD5DD23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36613" t="31100" r="37400" b="32554"/>
          <a:stretch/>
        </p:blipFill>
        <p:spPr>
          <a:xfrm>
            <a:off x="4107599" y="1497576"/>
            <a:ext cx="3342697" cy="25323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6913BC-5446-48F9-8524-1CA4988612D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36613" t="35461" r="37400" b="28193"/>
          <a:stretch/>
        </p:blipFill>
        <p:spPr>
          <a:xfrm>
            <a:off x="7450294" y="1497572"/>
            <a:ext cx="3342696" cy="25323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43CBE92-6C4C-4DCB-9401-0AC5F84B78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36613" t="38370" r="37400" b="25285"/>
          <a:stretch/>
        </p:blipFill>
        <p:spPr>
          <a:xfrm>
            <a:off x="764901" y="4029924"/>
            <a:ext cx="3342699" cy="253234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8BE77D5-1C84-4EC0-85BD-13B9FC85F67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l="36613" t="32554" r="37400" b="31101"/>
          <a:stretch/>
        </p:blipFill>
        <p:spPr>
          <a:xfrm>
            <a:off x="4107597" y="4029922"/>
            <a:ext cx="3342697" cy="25323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D8EA3D-24C2-4A25-AB14-F94C8096E3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l="36613" t="35461" r="37400" b="28193"/>
          <a:stretch/>
        </p:blipFill>
        <p:spPr>
          <a:xfrm>
            <a:off x="7450293" y="4029917"/>
            <a:ext cx="3342694" cy="253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71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Scan matching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C6B06-D41F-429C-8218-A454F638F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392703"/>
            <a:ext cx="10545609" cy="5169568"/>
          </a:xfrm>
        </p:spPr>
        <p:txBody>
          <a:bodyPr>
            <a:noAutofit/>
          </a:bodyPr>
          <a:lstStyle/>
          <a:p>
            <a:pPr marL="0" indent="457200" algn="just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2400" dirty="0"/>
              <a:t>Given a scan and a map (scan and scan) find the rigid transformation that aligns them the best. </a:t>
            </a:r>
          </a:p>
          <a:p>
            <a:pPr marL="0" indent="457200" algn="just">
              <a:lnSpc>
                <a:spcPct val="130000"/>
              </a:lnSpc>
              <a:spcBef>
                <a:spcPts val="0"/>
              </a:spcBef>
              <a:buNone/>
            </a:pPr>
            <a:endParaRPr lang="en-US" sz="2400" dirty="0"/>
          </a:p>
          <a:p>
            <a:pPr marL="0" indent="457200" algn="just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2400" b="1" dirty="0"/>
              <a:t>Solution</a:t>
            </a:r>
            <a:r>
              <a:rPr lang="en-US" sz="2400" dirty="0"/>
              <a:t>: </a:t>
            </a:r>
          </a:p>
          <a:p>
            <a:pPr marL="0" indent="457200" algn="just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2400" dirty="0"/>
              <a:t>Reduce scan-map to a point cloud and run the Iterative closest point algorithm (ICP).</a:t>
            </a:r>
          </a:p>
          <a:p>
            <a:pPr marL="0" indent="457200" algn="just">
              <a:lnSpc>
                <a:spcPct val="130000"/>
              </a:lnSpc>
              <a:spcBef>
                <a:spcPts val="0"/>
              </a:spcBef>
              <a:buNone/>
            </a:pPr>
            <a:endParaRPr lang="en-US" sz="2400" dirty="0"/>
          </a:p>
          <a:p>
            <a:pPr marL="0" indent="457200" algn="just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2400" b="1" dirty="0"/>
              <a:t>Usage</a:t>
            </a:r>
            <a:r>
              <a:rPr lang="en-US" sz="2400" dirty="0"/>
              <a:t>:</a:t>
            </a:r>
          </a:p>
          <a:p>
            <a:pPr marL="0" indent="457200" algn="just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2400" dirty="0"/>
              <a:t>Mostly for map correction in multi-agent SLAM with independent agents.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74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C6B06-D41F-429C-8218-A454F638F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392703"/>
            <a:ext cx="10545609" cy="516956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/>
              <a:t>	Robot navigation in a previously unknown static environment while building and updating a map continuously using on-board sensors.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en-US" sz="1000" b="1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b="1" dirty="0"/>
              <a:t>	</a:t>
            </a:r>
            <a:r>
              <a:rPr lang="en-US" sz="2400" b="1" u="sng" dirty="0"/>
              <a:t>When is SLAM necessary? </a:t>
            </a:r>
          </a:p>
          <a:p>
            <a:pPr marL="914400" indent="-450850" algn="just">
              <a:lnSpc>
                <a:spcPct val="150000"/>
              </a:lnSpc>
              <a:spcBef>
                <a:spcPts val="0"/>
              </a:spcBef>
              <a:tabLst>
                <a:tab pos="463550" algn="l"/>
              </a:tabLst>
            </a:pPr>
            <a:r>
              <a:rPr lang="en-US" sz="2400" dirty="0"/>
              <a:t>Robot must be autonomous (without any human activity). </a:t>
            </a:r>
          </a:p>
          <a:p>
            <a:pPr marL="914400" indent="-450850" algn="just">
              <a:lnSpc>
                <a:spcPct val="150000"/>
              </a:lnSpc>
              <a:spcBef>
                <a:spcPts val="0"/>
              </a:spcBef>
              <a:tabLst>
                <a:tab pos="463550" algn="l"/>
              </a:tabLst>
            </a:pPr>
            <a:r>
              <a:rPr lang="en-US" sz="2400" dirty="0"/>
              <a:t>No prior knowledge about the map. </a:t>
            </a:r>
          </a:p>
          <a:p>
            <a:pPr marL="914400" indent="-450850" algn="just">
              <a:lnSpc>
                <a:spcPct val="150000"/>
              </a:lnSpc>
              <a:spcBef>
                <a:spcPts val="0"/>
              </a:spcBef>
              <a:tabLst>
                <a:tab pos="463550" algn="l"/>
              </a:tabLst>
            </a:pPr>
            <a:r>
              <a:rPr lang="en-US" sz="2400" dirty="0"/>
              <a:t>No opportunity to place beacons (also in GPS-denied environments). </a:t>
            </a:r>
          </a:p>
          <a:p>
            <a:pPr marL="914400" indent="-450850" algn="just">
              <a:lnSpc>
                <a:spcPct val="150000"/>
              </a:lnSpc>
              <a:spcBef>
                <a:spcPts val="0"/>
              </a:spcBef>
              <a:tabLst>
                <a:tab pos="463550" algn="l"/>
              </a:tabLst>
            </a:pPr>
            <a:r>
              <a:rPr lang="en-US" sz="2400" dirty="0"/>
              <a:t>Robot needs to know its own position.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48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Iterative point cloud algorithm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B86A0FE-385A-4E44-92D0-6DAD852050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010227"/>
              </p:ext>
            </p:extLst>
          </p:nvPr>
        </p:nvGraphicFramePr>
        <p:xfrm>
          <a:off x="645130" y="1392703"/>
          <a:ext cx="10545609" cy="5169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39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Kalman filter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7C6B06-D41F-429C-8218-A454F638F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130" y="1392703"/>
                <a:ext cx="10545609" cy="5169568"/>
              </a:xfrm>
            </p:spPr>
            <p:txBody>
              <a:bodyPr>
                <a:noAutofit/>
              </a:bodyPr>
              <a:lstStyle/>
              <a:p>
                <a:pPr marL="609600" lvl="1" indent="-342900">
                  <a:lnSpc>
                    <a:spcPct val="150000"/>
                  </a:lnSpc>
                  <a:spcBef>
                    <a:spcPts val="0"/>
                  </a:spcBef>
                  <a:buFont typeface="Century Gothic" panose="020B0502020202020204" pitchFamily="34" charset="0"/>
                  <a:buChar char="►"/>
                </a:pPr>
                <a:r>
                  <a:rPr lang="en-US" sz="2400" dirty="0"/>
                  <a:t>Gives the best estimation for the given model</a:t>
                </a:r>
                <a:r>
                  <a:rPr lang="en-AU" sz="2400" dirty="0"/>
                  <a:t>.</a:t>
                </a:r>
              </a:p>
              <a:p>
                <a:pPr marL="609600" lvl="1" indent="-342900">
                  <a:lnSpc>
                    <a:spcPct val="150000"/>
                  </a:lnSpc>
                  <a:spcBef>
                    <a:spcPts val="0"/>
                  </a:spcBef>
                  <a:buFont typeface="Century Gothic" panose="020B0502020202020204" pitchFamily="34" charset="0"/>
                  <a:buChar char="►"/>
                </a:pPr>
                <a:r>
                  <a:rPr lang="en-AU" sz="2400" dirty="0"/>
                  <a:t>Update </a:t>
                </a:r>
                <a:r>
                  <a:rPr lang="en-US" sz="2400" dirty="0"/>
                  <a:t>state</a:t>
                </a:r>
                <a:r>
                  <a:rPr lang="uk-UA" sz="2400" dirty="0"/>
                  <a:t> </a:t>
                </a:r>
                <a:r>
                  <a:rPr lang="en-AU" sz="2400" dirty="0"/>
                  <a:t>and error sequentially.</a:t>
                </a:r>
              </a:p>
              <a:p>
                <a:pPr marL="266700" lvl="1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en-AU" sz="2400" dirty="0"/>
              </a:p>
              <a:p>
                <a:pPr marL="266700" lvl="1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AU" sz="2400" dirty="0"/>
                  <a:t>State representation</a:t>
                </a:r>
                <a:r>
                  <a:rPr lang="ru-RU" sz="2400" dirty="0"/>
                  <a:t>:</a:t>
                </a:r>
              </a:p>
              <a:p>
                <a:pPr marL="266700" lvl="1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l-GR" sz="2800" dirty="0"/>
                      <m:t>θ</m:t>
                    </m:r>
                  </m:oMath>
                </a14:m>
                <a:r>
                  <a:rPr lang="en-AU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AU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</m:sSub>
                  </m:oMath>
                </a14:m>
                <a:r>
                  <a:rPr lang="en-AU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AU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</m:sSub>
                  </m:oMath>
                </a14:m>
                <a:r>
                  <a:rPr lang="en-AU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AU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</m:sSub>
                  </m:oMath>
                </a14:m>
                <a:r>
                  <a:rPr lang="en-AU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AU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AU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</m:sSub>
                    <m:r>
                      <m:rPr>
                        <m:nor/>
                      </m:rPr>
                      <a:rPr lang="en-AU" sz="2800" dirty="0"/>
                      <m:t> </m:t>
                    </m:r>
                    <m:sSub>
                      <m:sSub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AU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AU" sz="2800" dirty="0"/>
                  <a:t>;</a:t>
                </a:r>
              </a:p>
              <a:p>
                <a:pPr marL="266700" lvl="1" indent="0">
                  <a:lnSpc>
                    <a:spcPct val="150000"/>
                  </a:lnSpc>
                  <a:buNone/>
                </a:pPr>
                <a:r>
                  <a:rPr lang="en-US" sz="2400" dirty="0"/>
                  <a:t>	</a:t>
                </a:r>
              </a:p>
              <a:p>
                <a:pPr marL="457200" lvl="1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22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7C6B06-D41F-429C-8218-A454F638F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130" y="1392703"/>
                <a:ext cx="10545609" cy="516956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1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Kalman filter 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7C6B06-D41F-429C-8218-A454F638F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130" y="1392703"/>
                <a:ext cx="5585189" cy="5169568"/>
              </a:xfrm>
            </p:spPr>
            <p:txBody>
              <a:bodyPr>
                <a:noAutofit/>
              </a:bodyPr>
              <a:lstStyle/>
              <a:p>
                <a:pPr marL="723900" lvl="1" indent="-457200">
                  <a:lnSpc>
                    <a:spcPct val="120000"/>
                  </a:lnSpc>
                  <a:spcBef>
                    <a:spcPts val="0"/>
                  </a:spcBef>
                  <a:buAutoNum type="arabicPeriod"/>
                </a:pPr>
                <a:r>
                  <a:rPr lang="en-AU" sz="2400" dirty="0"/>
                  <a:t>Model description</a:t>
                </a:r>
              </a:p>
              <a:p>
                <a:pPr marL="1419245" lvl="2" indent="-45720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sz="24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𝐴𝑥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AU" sz="2400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AU" sz="2400" dirty="0"/>
              </a:p>
              <a:p>
                <a:pPr marL="1419245" lvl="2" indent="-45720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sz="24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sz="2400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AU" sz="2400" dirty="0"/>
              </a:p>
              <a:p>
                <a:pPr marL="723900" lvl="1" indent="-457200">
                  <a:lnSpc>
                    <a:spcPct val="120000"/>
                  </a:lnSpc>
                  <a:spcBef>
                    <a:spcPts val="0"/>
                  </a:spcBef>
                  <a:buAutoNum type="arabicPeriod"/>
                </a:pPr>
                <a:r>
                  <a:rPr lang="en-AU" sz="2400" dirty="0"/>
                  <a:t>Prediction</a:t>
                </a:r>
              </a:p>
              <a:p>
                <a:pPr marL="1419245" lvl="2" indent="-45720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A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AU" sz="2400" dirty="0"/>
                  <a:t> 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A</m:t>
                    </m:r>
                    <m:acc>
                      <m:accPr>
                        <m:chr m:val="̂"/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A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AU" sz="2400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1419245" lvl="2" indent="-45720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AU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AU" sz="2400" dirty="0"/>
              </a:p>
              <a:p>
                <a:pPr marL="723900" lvl="1" indent="-457200">
                  <a:lnSpc>
                    <a:spcPct val="120000"/>
                  </a:lnSpc>
                  <a:spcBef>
                    <a:spcPts val="0"/>
                  </a:spcBef>
                  <a:buAutoNum type="arabicPeriod"/>
                </a:pPr>
                <a:r>
                  <a:rPr lang="en-AU" sz="2400" dirty="0"/>
                  <a:t>Correction</a:t>
                </a:r>
              </a:p>
              <a:p>
                <a:pPr marL="1419245" lvl="2" indent="-45720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AU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AU" sz="2400" dirty="0"/>
                          <m:t> 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1419245" lvl="2" indent="-45720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A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AU" sz="2400" dirty="0"/>
                  <a:t> ←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A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AU" sz="2400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̂"/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A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400" dirty="0"/>
              </a:p>
              <a:p>
                <a:pPr marL="1419245" lvl="2" indent="-45720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400" dirty="0"/>
                  <a:t>←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br>
                  <a:rPr lang="en-AU" sz="2400" dirty="0"/>
                </a:br>
                <a:r>
                  <a:rPr lang="en-AU" sz="2400" dirty="0"/>
                  <a:t> </a:t>
                </a:r>
                <a:br>
                  <a:rPr lang="en-AU" sz="2400" dirty="0"/>
                </a:br>
                <a:endParaRPr lang="en-AU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7C6B06-D41F-429C-8218-A454F638F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130" y="1392703"/>
                <a:ext cx="5585189" cy="5169568"/>
              </a:xfrm>
              <a:blipFill>
                <a:blip r:embed="rId2"/>
                <a:stretch>
                  <a:fillRect t="-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2888EA-5E12-4B27-B761-742285711AD2}"/>
                  </a:ext>
                </a:extLst>
              </p:cNvPr>
              <p:cNvSpPr/>
              <p:nvPr/>
            </p:nvSpPr>
            <p:spPr>
              <a:xfrm>
                <a:off x="6230319" y="1480279"/>
                <a:ext cx="4960420" cy="49250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23900" lvl="1" indent="-457200" defTabSz="457207">
                  <a:lnSpc>
                    <a:spcPct val="120000"/>
                  </a:lnSpc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defRPr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sz="2400" dirty="0"/>
                  <a:t> – state;</a:t>
                </a:r>
              </a:p>
              <a:p>
                <a:pPr marL="723900" lvl="1" indent="-457200" defTabSz="457207">
                  <a:lnSpc>
                    <a:spcPct val="120000"/>
                  </a:lnSpc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defRPr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AU" sz="2400" dirty="0"/>
                  <a:t>  - observed state;</a:t>
                </a:r>
              </a:p>
              <a:p>
                <a:pPr marL="723900" lvl="1" indent="-457200" defTabSz="457207">
                  <a:lnSpc>
                    <a:spcPct val="120000"/>
                  </a:lnSpc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defRPr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AU" sz="2400" dirty="0"/>
                  <a:t>  - control;</a:t>
                </a:r>
              </a:p>
              <a:p>
                <a:pPr marL="723900" lvl="1" indent="-457200" defTabSz="457207">
                  <a:lnSpc>
                    <a:spcPct val="120000"/>
                  </a:lnSpc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AU" sz="2400" dirty="0"/>
                  <a:t> - predicted state;</a:t>
                </a:r>
              </a:p>
              <a:p>
                <a:pPr marL="723900" lvl="1" indent="-457200" defTabSz="457207">
                  <a:lnSpc>
                    <a:spcPct val="120000"/>
                  </a:lnSpc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defRPr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sz="2400" dirty="0"/>
                  <a:t> – state transition matrix;</a:t>
                </a:r>
              </a:p>
              <a:p>
                <a:pPr marL="723900" lvl="1" indent="-457200" defTabSz="457207">
                  <a:lnSpc>
                    <a:spcPct val="120000"/>
                  </a:lnSpc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defRPr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AU" sz="2400" dirty="0"/>
                  <a:t> – signal scaling;</a:t>
                </a:r>
              </a:p>
              <a:p>
                <a:pPr marL="723900" lvl="1" indent="-457200" defTabSz="457207">
                  <a:lnSpc>
                    <a:spcPct val="120000"/>
                  </a:lnSpc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defRPr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AU" sz="2400" dirty="0"/>
                  <a:t> – control rule;</a:t>
                </a:r>
              </a:p>
              <a:p>
                <a:pPr marL="723900" lvl="1" indent="-457200" defTabSz="457207">
                  <a:lnSpc>
                    <a:spcPct val="120000"/>
                  </a:lnSpc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defRPr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AU" sz="2400" dirty="0"/>
                  <a:t> – prediction error;</a:t>
                </a:r>
              </a:p>
              <a:p>
                <a:pPr marL="723900" lvl="1" indent="-457200" defTabSz="457207">
                  <a:lnSpc>
                    <a:spcPct val="120000"/>
                  </a:lnSpc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defRPr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400" dirty="0"/>
                  <a:t>– correction;</a:t>
                </a:r>
              </a:p>
              <a:p>
                <a:pPr marL="723900" lvl="1" indent="-457200" defTabSz="457207">
                  <a:lnSpc>
                    <a:spcPct val="120000"/>
                  </a:lnSpc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defRPr/>
                </a:pPr>
                <a:br>
                  <a:rPr lang="en-AU" sz="2400" dirty="0"/>
                </a:br>
                <a:endParaRPr lang="en-AU" sz="24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D2888EA-5E12-4B27-B761-742285711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319" y="1480279"/>
                <a:ext cx="4960420" cy="4925003"/>
              </a:xfrm>
              <a:prstGeom prst="rect">
                <a:avLst/>
              </a:prstGeom>
              <a:blipFill>
                <a:blip r:embed="rId3"/>
                <a:stretch>
                  <a:fillRect t="-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118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Extended Kalman filter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7C6B06-D41F-429C-8218-A454F638F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634" y="2720547"/>
                <a:ext cx="5585189" cy="3912060"/>
              </a:xfrm>
            </p:spPr>
            <p:txBody>
              <a:bodyPr>
                <a:noAutofit/>
              </a:bodyPr>
              <a:lstStyle/>
              <a:p>
                <a:pPr marL="723900" lvl="1" indent="-457200">
                  <a:lnSpc>
                    <a:spcPct val="120000"/>
                  </a:lnSpc>
                  <a:spcBef>
                    <a:spcPts val="0"/>
                  </a:spcBef>
                  <a:buAutoNum type="arabicPeriod"/>
                </a:pPr>
                <a:r>
                  <a:rPr lang="en-AU" sz="2400" dirty="0"/>
                  <a:t>Model description</a:t>
                </a:r>
                <a:endParaRPr lang="en-AU" sz="2000" dirty="0"/>
              </a:p>
              <a:p>
                <a:pPr marL="1419245" lvl="2" indent="-45720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sz="2000" dirty="0"/>
                  <a:t>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dirty="0"/>
              </a:p>
              <a:p>
                <a:pPr marL="1419245" lvl="2" indent="-45720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sz="2000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AU" sz="2000" dirty="0"/>
              </a:p>
              <a:p>
                <a:pPr marL="723900" lvl="1" indent="-457200">
                  <a:lnSpc>
                    <a:spcPct val="120000"/>
                  </a:lnSpc>
                  <a:spcBef>
                    <a:spcPts val="0"/>
                  </a:spcBef>
                  <a:buAutoNum type="arabicPeriod"/>
                </a:pPr>
                <a:r>
                  <a:rPr lang="en-AU" sz="2400" dirty="0"/>
                  <a:t>Prediction</a:t>
                </a:r>
                <a:endParaRPr lang="en-US" sz="2000" dirty="0"/>
              </a:p>
              <a:p>
                <a:pPr marL="1419245" lvl="2" indent="-45720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AU" sz="2000" dirty="0"/>
                  <a:t>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1419245" lvl="2" indent="-45720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A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A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AU" sz="2000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AU" sz="2000" dirty="0"/>
              </a:p>
              <a:p>
                <a:pPr marL="723900" lvl="1" indent="-457200">
                  <a:lnSpc>
                    <a:spcPct val="120000"/>
                  </a:lnSpc>
                  <a:spcBef>
                    <a:spcPts val="0"/>
                  </a:spcBef>
                  <a:buAutoNum type="arabicPeriod"/>
                </a:pPr>
                <a:r>
                  <a:rPr lang="en-AU" sz="2400" dirty="0"/>
                  <a:t>Correction</a:t>
                </a:r>
              </a:p>
              <a:p>
                <a:pPr marL="1419245" lvl="2" indent="-45720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A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AU" sz="2000" dirty="0"/>
                          <m:t>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1419245" lvl="2" indent="-45720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AU" sz="2000" dirty="0"/>
                  <a:t> ←</a:t>
                </a:r>
                <a14:m>
                  <m:oMath xmlns:m="http://schemas.openxmlformats.org/officeDocument/2006/math">
                    <m: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AU" sz="2000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A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dirty="0"/>
              </a:p>
              <a:p>
                <a:pPr marL="1419245" lvl="2" indent="-45720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000" dirty="0"/>
                  <a:t>←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br>
                  <a:rPr lang="en-AU" sz="1800" dirty="0"/>
                </a:br>
                <a:r>
                  <a:rPr lang="en-AU" sz="1800" dirty="0"/>
                  <a:t> </a:t>
                </a:r>
                <a:br>
                  <a:rPr lang="en-AU" sz="1800" dirty="0"/>
                </a:br>
                <a:endParaRPr lang="en-AU" sz="1800" dirty="0"/>
              </a:p>
              <a:p>
                <a:pPr marL="723900" lvl="1" indent="-457200">
                  <a:lnSpc>
                    <a:spcPct val="120000"/>
                  </a:lnSpc>
                  <a:spcBef>
                    <a:spcPts val="0"/>
                  </a:spcBef>
                  <a:buAutoNum type="arabicPeriod"/>
                </a:pPr>
                <a:endParaRPr lang="en-AU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7C6B06-D41F-429C-8218-A454F638F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634" y="2720547"/>
                <a:ext cx="5585189" cy="3912060"/>
              </a:xfrm>
              <a:blipFill>
                <a:blip r:embed="rId2"/>
                <a:stretch>
                  <a:fillRect t="-467" b="-4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2888EA-5E12-4B27-B761-742285711AD2}"/>
              </a:ext>
            </a:extLst>
          </p:cNvPr>
          <p:cNvSpPr/>
          <p:nvPr/>
        </p:nvSpPr>
        <p:spPr>
          <a:xfrm>
            <a:off x="6230319" y="3154841"/>
            <a:ext cx="49604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i="1" dirty="0"/>
              <a:t>f, h </a:t>
            </a:r>
            <a:r>
              <a:rPr lang="en-US" sz="2200" dirty="0"/>
              <a:t>– nonlinear functions.</a:t>
            </a:r>
          </a:p>
          <a:p>
            <a:r>
              <a:rPr lang="en-US" sz="2200" i="1" dirty="0"/>
              <a:t>F, H </a:t>
            </a:r>
            <a:r>
              <a:rPr lang="en-US" sz="2200" dirty="0"/>
              <a:t>– Jacobians.</a:t>
            </a:r>
          </a:p>
          <a:p>
            <a:r>
              <a:rPr lang="en-US" sz="2200" i="1" dirty="0"/>
              <a:t>Q, R </a:t>
            </a:r>
            <a:r>
              <a:rPr lang="en-US" sz="2200" dirty="0"/>
              <a:t>– noise.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3B11C5-CED9-4033-BFBE-013362A49B4C}"/>
              </a:ext>
            </a:extLst>
          </p:cNvPr>
          <p:cNvSpPr/>
          <p:nvPr/>
        </p:nvSpPr>
        <p:spPr>
          <a:xfrm>
            <a:off x="645130" y="1274144"/>
            <a:ext cx="10411290" cy="1822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573088" defTabSz="457207">
              <a:lnSpc>
                <a:spcPct val="120000"/>
              </a:lnSpc>
              <a:buClr>
                <a:schemeClr val="bg2">
                  <a:lumMod val="40000"/>
                  <a:lumOff val="60000"/>
                </a:schemeClr>
              </a:buClr>
              <a:buSzPct val="80000"/>
              <a:defRPr/>
            </a:pPr>
            <a:r>
              <a:rPr lang="en-AU" sz="2400" b="1" dirty="0"/>
              <a:t>Problem of Kalman filter</a:t>
            </a:r>
            <a:r>
              <a:rPr lang="en-AU" sz="2400" dirty="0"/>
              <a:t>: linear models usually not applicable in real</a:t>
            </a:r>
            <a:r>
              <a:rPr lang="ru-RU" sz="2400" dirty="0"/>
              <a:t> </a:t>
            </a:r>
            <a:r>
              <a:rPr lang="en-AU" sz="2400" dirty="0"/>
              <a:t>world.  </a:t>
            </a:r>
          </a:p>
          <a:p>
            <a:pPr marL="0" lvl="1" indent="573088" defTabSz="457207">
              <a:lnSpc>
                <a:spcPct val="120000"/>
              </a:lnSpc>
              <a:buClr>
                <a:schemeClr val="bg2">
                  <a:lumMod val="40000"/>
                  <a:lumOff val="60000"/>
                </a:schemeClr>
              </a:buClr>
              <a:buSzPct val="80000"/>
              <a:defRPr/>
            </a:pPr>
            <a:r>
              <a:rPr lang="en-AU" sz="2400" b="1" dirty="0"/>
              <a:t>Solution</a:t>
            </a:r>
            <a:r>
              <a:rPr lang="en-AU" sz="2400" dirty="0"/>
              <a:t>: use extended Kalman filter, that works with nonlinearity.</a:t>
            </a:r>
          </a:p>
          <a:p>
            <a:pPr marL="723900" lvl="1" indent="-457200" defTabSz="457207">
              <a:lnSpc>
                <a:spcPct val="120000"/>
              </a:lnSpc>
              <a:buClr>
                <a:schemeClr val="bg2">
                  <a:lumMod val="40000"/>
                  <a:lumOff val="60000"/>
                </a:schemeClr>
              </a:buClr>
              <a:buSzPct val="80000"/>
              <a:defRPr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728290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Particle filter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C6B06-D41F-429C-8218-A454F638F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234892"/>
            <a:ext cx="10442803" cy="3912060"/>
          </a:xfrm>
        </p:spPr>
        <p:txBody>
          <a:bodyPr>
            <a:noAutofit/>
          </a:bodyPr>
          <a:lstStyle/>
          <a:p>
            <a:pPr marL="723900" lvl="1" indent="-457200" algn="just">
              <a:lnSpc>
                <a:spcPct val="120000"/>
              </a:lnSpc>
              <a:spcBef>
                <a:spcPts val="1200"/>
              </a:spcBef>
              <a:buFont typeface="Century Gothic" panose="020B0502020202020204" pitchFamily="34" charset="0"/>
              <a:buChar char="►"/>
            </a:pPr>
            <a:r>
              <a:rPr lang="en-US" sz="2400" dirty="0"/>
              <a:t>Represent the distribution of robot location by a large amount of simulated samples. Approximation of Parametric method. </a:t>
            </a:r>
          </a:p>
          <a:p>
            <a:pPr marL="723900" lvl="1" indent="-457200" algn="just">
              <a:lnSpc>
                <a:spcPct val="120000"/>
              </a:lnSpc>
              <a:spcBef>
                <a:spcPts val="1200"/>
              </a:spcBef>
              <a:buFont typeface="Century Gothic" panose="020B0502020202020204" pitchFamily="34" charset="0"/>
              <a:buChar char="►"/>
            </a:pPr>
            <a:r>
              <a:rPr lang="en-US" sz="2400" dirty="0"/>
              <a:t>Each landmark is represented by a 2x2 Extended Kalman Filter.</a:t>
            </a:r>
          </a:p>
          <a:p>
            <a:pPr marL="723900" lvl="1" indent="-457200" algn="just">
              <a:lnSpc>
                <a:spcPct val="120000"/>
              </a:lnSpc>
              <a:spcBef>
                <a:spcPts val="1200"/>
              </a:spcBef>
              <a:buFont typeface="Century Gothic" panose="020B0502020202020204" pitchFamily="34" charset="0"/>
              <a:buChar char="►"/>
            </a:pPr>
            <a:r>
              <a:rPr lang="en-US" sz="2400" dirty="0"/>
              <a:t>Each particle therefore has to maintain M EKFs.</a:t>
            </a:r>
          </a:p>
          <a:p>
            <a:pPr marL="723900" lvl="1" indent="-457200" algn="just">
              <a:lnSpc>
                <a:spcPct val="120000"/>
              </a:lnSpc>
              <a:spcBef>
                <a:spcPts val="1200"/>
              </a:spcBef>
              <a:buFont typeface="Century Gothic" panose="020B0502020202020204" pitchFamily="34" charset="0"/>
              <a:buChar char="►"/>
            </a:pPr>
            <a:r>
              <a:rPr lang="en-US" sz="2400" dirty="0"/>
              <a:t>Resample state and map at each time step.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8D2B723-C890-417F-B55F-4BE0DA02F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0171" y="4093028"/>
            <a:ext cx="7155651" cy="2670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16735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Fast</a:t>
            </a:r>
            <a:r>
              <a:rPr lang="ru-RU" dirty="0"/>
              <a:t> </a:t>
            </a:r>
            <a:r>
              <a:rPr lang="en-AU" dirty="0"/>
              <a:t>SLAM based on Particle filter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C6B06-D41F-429C-8218-A454F638F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91159"/>
            <a:ext cx="10442803" cy="391206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b="1" dirty="0"/>
              <a:t>Algorithm</a:t>
            </a:r>
            <a:r>
              <a:rPr lang="en-US" sz="2400" dirty="0"/>
              <a:t>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sz="2400" dirty="0"/>
          </a:p>
          <a:p>
            <a:pPr marL="266700" lvl="1" indent="0">
              <a:buNone/>
            </a:pPr>
            <a:r>
              <a:rPr lang="en-US" dirty="0"/>
              <a:t>	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86E2BBF-EC60-4338-BC47-732E73D731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5526146"/>
              </p:ext>
            </p:extLst>
          </p:nvPr>
        </p:nvGraphicFramePr>
        <p:xfrm>
          <a:off x="2960914" y="135067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5575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 SLAM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C6B06-D41F-429C-8218-A454F638F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266092"/>
            <a:ext cx="10411096" cy="5139190"/>
          </a:xfrm>
        </p:spPr>
        <p:txBody>
          <a:bodyPr>
            <a:noAutofit/>
          </a:bodyPr>
          <a:lstStyle/>
          <a:p>
            <a:pPr marL="633413" algn="just">
              <a:lnSpc>
                <a:spcPct val="150000"/>
              </a:lnSpc>
              <a:spcBef>
                <a:spcPts val="0"/>
              </a:spcBef>
              <a:tabLst>
                <a:tab pos="633413" algn="l"/>
              </a:tabLst>
            </a:pPr>
            <a:r>
              <a:rPr lang="en-US" sz="2200" dirty="0"/>
              <a:t>Systems work by tracking set points through successive camera frames.</a:t>
            </a:r>
          </a:p>
          <a:p>
            <a:pPr marL="633413" algn="just">
              <a:lnSpc>
                <a:spcPct val="150000"/>
              </a:lnSpc>
              <a:spcBef>
                <a:spcPts val="0"/>
              </a:spcBef>
              <a:tabLst>
                <a:tab pos="633413" algn="l"/>
              </a:tabLst>
            </a:pPr>
            <a:r>
              <a:rPr lang="en-US" sz="2200" dirty="0"/>
              <a:t>Possibility to work with a single 3D camera. </a:t>
            </a:r>
          </a:p>
          <a:p>
            <a:pPr marL="633413" algn="just">
              <a:lnSpc>
                <a:spcPct val="150000"/>
              </a:lnSpc>
              <a:spcBef>
                <a:spcPts val="0"/>
              </a:spcBef>
              <a:tabLst>
                <a:tab pos="633413" algn="l"/>
              </a:tabLst>
            </a:pPr>
            <a:r>
              <a:rPr lang="en-US" sz="2200" dirty="0"/>
              <a:t>As long as there are a sufficient number of points being tracked through each frame, both the orientation of the sensor and the structure of the surrounding physical environment can be rapidly understood.</a:t>
            </a:r>
          </a:p>
          <a:p>
            <a:pPr marL="633413" algn="just">
              <a:lnSpc>
                <a:spcPct val="150000"/>
              </a:lnSpc>
              <a:spcBef>
                <a:spcPts val="0"/>
              </a:spcBef>
              <a:tabLst>
                <a:tab pos="633413" algn="l"/>
              </a:tabLst>
            </a:pPr>
            <a:r>
              <a:rPr lang="en-US" sz="2200" dirty="0"/>
              <a:t>Systems are working to minimize the difference between the projected and actual points, usually through an algorithmic solution called bundle adjustment. </a:t>
            </a:r>
          </a:p>
          <a:p>
            <a:pPr marL="633413" algn="just">
              <a:lnSpc>
                <a:spcPct val="150000"/>
              </a:lnSpc>
              <a:spcBef>
                <a:spcPts val="0"/>
              </a:spcBef>
              <a:tabLst>
                <a:tab pos="633413" algn="l"/>
              </a:tabLst>
            </a:pPr>
            <a:r>
              <a:rPr lang="en-US" sz="2200" dirty="0"/>
              <a:t>Visual SLAM systems operate in real-time.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69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VSLAM 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C6B06-D41F-429C-8218-A454F638F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266092"/>
            <a:ext cx="10411096" cy="5139190"/>
          </a:xfrm>
        </p:spPr>
        <p:txBody>
          <a:bodyPr>
            <a:noAutofit/>
          </a:bodyPr>
          <a:lstStyle/>
          <a:p>
            <a:pPr marL="266700" lvl="1" indent="0">
              <a:buNone/>
            </a:pPr>
            <a:r>
              <a:rPr lang="en-US" sz="2200" b="1" dirty="0"/>
              <a:t>3D instead of 2D </a:t>
            </a:r>
            <a:r>
              <a:rPr lang="ru-RU" sz="2200" b="1" dirty="0"/>
              <a:t>:</a:t>
            </a:r>
            <a:r>
              <a:rPr lang="en-US" sz="2200" dirty="0"/>
              <a:t>	</a:t>
            </a:r>
            <a:r>
              <a:rPr lang="ru-RU" sz="2200" dirty="0"/>
              <a:t>    </a:t>
            </a:r>
            <a:r>
              <a:rPr lang="en-US" sz="2200" dirty="0"/>
              <a:t>Images instead of laser scans</a:t>
            </a:r>
            <a:endParaRPr lang="ru-RU" sz="2200" dirty="0"/>
          </a:p>
          <a:p>
            <a:pPr marL="266700" lvl="1" indent="0">
              <a:buNone/>
            </a:pPr>
            <a:r>
              <a:rPr lang="ru-RU" sz="2200" b="1" dirty="0"/>
              <a:t>2 </a:t>
            </a:r>
            <a:r>
              <a:rPr lang="en-US" sz="2200" b="1" dirty="0"/>
              <a:t>Types of VSLAM</a:t>
            </a:r>
            <a:r>
              <a:rPr lang="ru-RU" sz="2200" b="1" dirty="0"/>
              <a:t>:     </a:t>
            </a:r>
            <a:r>
              <a:rPr lang="en-US" sz="2200" dirty="0"/>
              <a:t>Feature-Based (indirect) and Direct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E4D44-7821-437A-8B6A-CC7A008FBDF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77" y="2302569"/>
            <a:ext cx="3233571" cy="45589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CF640-AA4A-4491-A93C-C87A948FB11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47458" y="2302569"/>
            <a:ext cx="3233571" cy="450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56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VSLAM 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C6B06-D41F-429C-8218-A454F638F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41" y="1312779"/>
            <a:ext cx="5335849" cy="5139190"/>
          </a:xfrm>
        </p:spPr>
        <p:txBody>
          <a:bodyPr>
            <a:noAutofit/>
          </a:bodyPr>
          <a:lstStyle/>
          <a:p>
            <a:pPr marL="290513" indent="0" algn="ctr">
              <a:lnSpc>
                <a:spcPct val="150000"/>
              </a:lnSpc>
              <a:spcBef>
                <a:spcPts val="0"/>
              </a:spcBef>
              <a:buNone/>
              <a:tabLst>
                <a:tab pos="633413" algn="l"/>
              </a:tabLst>
            </a:pPr>
            <a:r>
              <a:rPr lang="en-US" sz="2200" b="1" dirty="0"/>
              <a:t>Feature-based </a:t>
            </a:r>
          </a:p>
          <a:p>
            <a:pPr marL="633413" algn="just">
              <a:lnSpc>
                <a:spcPct val="150000"/>
              </a:lnSpc>
              <a:spcBef>
                <a:spcPts val="0"/>
              </a:spcBef>
              <a:tabLst>
                <a:tab pos="633413" algn="l"/>
              </a:tabLst>
            </a:pPr>
            <a:r>
              <a:rPr lang="en-US" sz="2200" dirty="0"/>
              <a:t>Find </a:t>
            </a:r>
            <a:r>
              <a:rPr lang="en-US" sz="2200" dirty="0" err="1"/>
              <a:t>keypoints</a:t>
            </a:r>
            <a:r>
              <a:rPr lang="en-US" sz="2200" dirty="0"/>
              <a:t> in image </a:t>
            </a:r>
          </a:p>
          <a:p>
            <a:pPr marL="633413" algn="just">
              <a:lnSpc>
                <a:spcPct val="150000"/>
              </a:lnSpc>
              <a:spcBef>
                <a:spcPts val="0"/>
              </a:spcBef>
              <a:tabLst>
                <a:tab pos="633413" algn="l"/>
              </a:tabLst>
            </a:pPr>
            <a:r>
              <a:rPr lang="en-US" sz="2200" dirty="0"/>
              <a:t>Match to </a:t>
            </a:r>
            <a:r>
              <a:rPr lang="en-US" sz="2200" dirty="0" err="1"/>
              <a:t>keypoints</a:t>
            </a:r>
            <a:r>
              <a:rPr lang="en-US" sz="2200" dirty="0"/>
              <a:t> in other images </a:t>
            </a:r>
          </a:p>
          <a:p>
            <a:pPr marL="633413" algn="just">
              <a:lnSpc>
                <a:spcPct val="150000"/>
              </a:lnSpc>
              <a:spcBef>
                <a:spcPts val="0"/>
              </a:spcBef>
              <a:tabLst>
                <a:tab pos="633413" algn="l"/>
              </a:tabLst>
            </a:pPr>
            <a:r>
              <a:rPr lang="en-US" sz="2200" dirty="0"/>
              <a:t>Pose estimation from matched features between images </a:t>
            </a:r>
          </a:p>
          <a:p>
            <a:pPr marL="633413" algn="just">
              <a:lnSpc>
                <a:spcPct val="150000"/>
              </a:lnSpc>
              <a:spcBef>
                <a:spcPts val="0"/>
              </a:spcBef>
              <a:tabLst>
                <a:tab pos="633413" algn="l"/>
              </a:tabLst>
            </a:pPr>
            <a:r>
              <a:rPr lang="en-US" sz="2200" dirty="0"/>
              <a:t>Finding matches between current frame and a set of previous frames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28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0D0409C-56A0-4C08-8DEF-0AB1D2AA88F6}"/>
              </a:ext>
            </a:extLst>
          </p:cNvPr>
          <p:cNvSpPr txBox="1">
            <a:spLocks/>
          </p:cNvSpPr>
          <p:nvPr/>
        </p:nvSpPr>
        <p:spPr>
          <a:xfrm>
            <a:off x="5854890" y="1312779"/>
            <a:ext cx="5335849" cy="4792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pitchFamily="34" charset="0"/>
              <a:buChar char="•"/>
              <a:defRPr sz="2000" b="0" i="0" kern="120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  <a:ea typeface="+mj-ea"/>
                <a:cs typeface="Calibri" pitchFamily="34" charset="0"/>
              </a:defRPr>
            </a:lvl1pPr>
            <a:lvl2pPr marL="447675" indent="-18097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itchFamily="2" charset="2"/>
              <a:buChar char="§"/>
              <a:defRPr sz="1800" b="0" i="0" kern="120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  <a:ea typeface="+mj-ea"/>
                <a:cs typeface="Calibri" pitchFamily="34" charset="0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66700" lvl="1" indent="0" algn="ctr">
              <a:lnSpc>
                <a:spcPct val="15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sz="2200" b="1" dirty="0">
                <a:solidFill>
                  <a:schemeClr val="tx1"/>
                </a:solidFill>
                <a:latin typeface="+mj-lt"/>
                <a:cs typeface="+mj-cs"/>
              </a:rPr>
              <a:t>Direct</a:t>
            </a:r>
            <a:r>
              <a:rPr lang="en-US" sz="2200" dirty="0">
                <a:solidFill>
                  <a:schemeClr val="tx1"/>
                </a:solidFill>
                <a:latin typeface="+mj-lt"/>
                <a:cs typeface="+mj-cs"/>
              </a:rPr>
              <a:t> </a:t>
            </a:r>
          </a:p>
          <a:p>
            <a:pPr marL="573088" lvl="1" indent="-306388">
              <a:lnSpc>
                <a:spcPct val="150000"/>
              </a:lnSpc>
              <a:spcBef>
                <a:spcPts val="0"/>
              </a:spcBef>
              <a:buFont typeface="Century Gothic" panose="020B0502020202020204" pitchFamily="34" charset="0"/>
              <a:buChar char="►"/>
            </a:pPr>
            <a:r>
              <a:rPr lang="en-US" sz="2200" dirty="0">
                <a:solidFill>
                  <a:schemeClr val="tx1"/>
                </a:solidFill>
                <a:latin typeface="+mj-lt"/>
                <a:cs typeface="+mj-cs"/>
              </a:rPr>
              <a:t>Recover the environment depth and structure and the camera pose through an optimization on the map and camera parameters together.</a:t>
            </a:r>
          </a:p>
          <a:p>
            <a:pPr marL="573088" lvl="1" indent="-306388">
              <a:lnSpc>
                <a:spcPct val="150000"/>
              </a:lnSpc>
              <a:spcBef>
                <a:spcPts val="0"/>
              </a:spcBef>
              <a:buFont typeface="Century Gothic" panose="020B0502020202020204" pitchFamily="34" charset="0"/>
              <a:buChar char="►"/>
            </a:pPr>
            <a:r>
              <a:rPr lang="en-US" sz="2200" dirty="0">
                <a:solidFill>
                  <a:schemeClr val="tx1"/>
                </a:solidFill>
                <a:latin typeface="+mj-lt"/>
                <a:cs typeface="+mj-cs"/>
              </a:rPr>
              <a:t>Faster than indirect method because no feature processing.</a:t>
            </a:r>
          </a:p>
          <a:p>
            <a:pPr marL="573088" lvl="1" indent="-306388">
              <a:lnSpc>
                <a:spcPct val="150000"/>
              </a:lnSpc>
              <a:spcBef>
                <a:spcPts val="0"/>
              </a:spcBef>
              <a:buFont typeface="Century Gothic" panose="020B0502020202020204" pitchFamily="34" charset="0"/>
              <a:buChar char="►"/>
            </a:pPr>
            <a:r>
              <a:rPr lang="en-US" sz="2200" dirty="0">
                <a:solidFill>
                  <a:schemeClr val="tx1"/>
                </a:solidFill>
                <a:latin typeface="+mj-lt"/>
                <a:cs typeface="+mj-cs"/>
              </a:rPr>
              <a:t>Sensitive to light changes.</a:t>
            </a:r>
          </a:p>
        </p:txBody>
      </p:sp>
    </p:spTree>
    <p:extLst>
      <p:ext uri="{BB962C8B-B14F-4D97-AF65-F5344CB8AC3E}">
        <p14:creationId xmlns:p14="http://schemas.microsoft.com/office/powerpoint/2010/main" val="1183327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r>
              <a:rPr lang="en-US" dirty="0"/>
              <a:t>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CCFA5D-1B28-4EDD-86C1-0A75AC2C8BC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4007" y="1182469"/>
            <a:ext cx="7614410" cy="3348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08C3F6-9006-4B88-8936-3A9FB9249BF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22739" y="1505423"/>
            <a:ext cx="8018802" cy="53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4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 sensors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C6B06-D41F-429C-8218-A454F638F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05" y="1452891"/>
            <a:ext cx="5751595" cy="516956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Century Gothic" panose="020B0502020202020204" pitchFamily="34" charset="0"/>
              <a:buChar char="►"/>
            </a:pPr>
            <a:r>
              <a:rPr lang="en-US" sz="2200" b="1" dirty="0"/>
              <a:t>By orientation:</a:t>
            </a:r>
          </a:p>
          <a:p>
            <a:pPr marL="801688" indent="-280988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b="1" dirty="0"/>
              <a:t>Proprioceptive</a:t>
            </a:r>
            <a:r>
              <a:rPr lang="en-US" sz="2200" dirty="0"/>
              <a:t>. Measures values internally to the system (battery level, wheel position, joint angle). </a:t>
            </a:r>
          </a:p>
          <a:p>
            <a:pPr marL="801688" indent="-280988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b="1" dirty="0"/>
              <a:t>Exteroceptive</a:t>
            </a:r>
            <a:r>
              <a:rPr lang="en-US" sz="2200" dirty="0"/>
              <a:t>. Observations of robot environment, objects in it.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Century Gothic" panose="020B0502020202020204" pitchFamily="34" charset="0"/>
              <a:buChar char="►"/>
            </a:pPr>
            <a:r>
              <a:rPr lang="en-US" sz="2200" b="1" dirty="0"/>
              <a:t>By state:</a:t>
            </a:r>
          </a:p>
          <a:p>
            <a:pPr marL="801688" indent="-280988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b="1" dirty="0"/>
              <a:t>Active</a:t>
            </a:r>
            <a:r>
              <a:rPr lang="en-US" sz="2200" dirty="0"/>
              <a:t> - emits energy. </a:t>
            </a:r>
          </a:p>
          <a:p>
            <a:pPr marL="801688" indent="-280988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b="1" dirty="0"/>
              <a:t>Passive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 </a:t>
            </a:r>
            <a:r>
              <a:rPr lang="en-US" sz="2200" dirty="0"/>
              <a:t>-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 </a:t>
            </a:r>
            <a:r>
              <a:rPr lang="en-US" sz="2200" dirty="0"/>
              <a:t>passively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 </a:t>
            </a:r>
            <a:r>
              <a:rPr lang="en-US" sz="2200" dirty="0"/>
              <a:t>receives energy.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D264EE-DF4F-4D5F-864F-B723BCE57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100367"/>
              </p:ext>
            </p:extLst>
          </p:nvPr>
        </p:nvGraphicFramePr>
        <p:xfrm>
          <a:off x="6647370" y="2553781"/>
          <a:ext cx="5129366" cy="2967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4683">
                  <a:extLst>
                    <a:ext uri="{9D8B030D-6E8A-4147-A177-3AD203B41FA5}">
                      <a16:colId xmlns:a16="http://schemas.microsoft.com/office/drawing/2014/main" val="3297339826"/>
                    </a:ext>
                  </a:extLst>
                </a:gridCol>
                <a:gridCol w="1660277">
                  <a:extLst>
                    <a:ext uri="{9D8B030D-6E8A-4147-A177-3AD203B41FA5}">
                      <a16:colId xmlns:a16="http://schemas.microsoft.com/office/drawing/2014/main" val="1097953523"/>
                    </a:ext>
                  </a:extLst>
                </a:gridCol>
                <a:gridCol w="904406">
                  <a:extLst>
                    <a:ext uri="{9D8B030D-6E8A-4147-A177-3AD203B41FA5}">
                      <a16:colId xmlns:a16="http://schemas.microsoft.com/office/drawing/2014/main" val="3754730450"/>
                    </a:ext>
                  </a:extLst>
                </a:gridCol>
              </a:tblGrid>
              <a:tr h="51829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Orientation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283773"/>
                  </a:ext>
                </a:extLst>
              </a:tr>
              <a:tr h="518298">
                <a:tc>
                  <a:txBody>
                    <a:bodyPr/>
                    <a:lstStyle/>
                    <a:p>
                      <a:r>
                        <a:rPr lang="en-US" sz="2000" dirty="0"/>
                        <a:t>Whiskers, bumpers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522139"/>
                  </a:ext>
                </a:extLst>
              </a:tr>
              <a:tr h="518298">
                <a:tc>
                  <a:txBody>
                    <a:bodyPr/>
                    <a:lstStyle/>
                    <a:p>
                      <a:r>
                        <a:rPr lang="en-US" sz="2000" dirty="0"/>
                        <a:t>Cameras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10561"/>
                  </a:ext>
                </a:extLst>
              </a:tr>
              <a:tr h="894596">
                <a:tc>
                  <a:txBody>
                    <a:bodyPr/>
                    <a:lstStyle/>
                    <a:p>
                      <a:r>
                        <a:rPr lang="en-US" sz="2000" dirty="0"/>
                        <a:t>Ultrasonic sensor, </a:t>
                      </a:r>
                    </a:p>
                    <a:p>
                      <a:r>
                        <a:rPr lang="en-US" sz="2000" dirty="0"/>
                        <a:t>laser rangefinder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340935"/>
                  </a:ext>
                </a:extLst>
              </a:tr>
              <a:tr h="518298">
                <a:tc>
                  <a:txBody>
                    <a:bodyPr/>
                    <a:lstStyle/>
                    <a:p>
                      <a:r>
                        <a:rPr lang="en-US" sz="2000" dirty="0"/>
                        <a:t>Gyroscopes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081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274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r>
              <a:rPr lang="en-US" dirty="0"/>
              <a:t> matching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8AC1D-FF7D-427A-AF1D-FC78607557C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111" y="3070759"/>
            <a:ext cx="10544628" cy="3633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317609-272C-4E69-92E9-E103CB6BC9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6937" r="1976" b="10388"/>
          <a:stretch/>
        </p:blipFill>
        <p:spPr>
          <a:xfrm>
            <a:off x="646111" y="1185410"/>
            <a:ext cx="5990536" cy="178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43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  <a:r>
              <a:rPr lang="uk-UA" dirty="0"/>
              <a:t> </a:t>
            </a:r>
            <a:r>
              <a:rPr lang="en-US" dirty="0"/>
              <a:t>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B5531A7F-48C5-4623-99F4-2A1D1A9D8ECE}"/>
                  </a:ext>
                </a:extLst>
              </p:cNvPr>
              <p:cNvSpPr/>
              <p:nvPr/>
            </p:nvSpPr>
            <p:spPr>
              <a:xfrm>
                <a:off x="766679" y="1214814"/>
                <a:ext cx="3286705" cy="20048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400" b="1" dirty="0">
                    <a:solidFill>
                      <a:schemeClr val="tx1"/>
                    </a:solidFill>
                  </a:rPr>
                  <a:t>Intrinsic parameters</a:t>
                </a:r>
              </a:p>
              <a:p>
                <a:endParaRPr lang="en-AU" sz="2400" b="1" dirty="0">
                  <a:solidFill>
                    <a:schemeClr val="tx1"/>
                  </a:solidFill>
                </a:endParaRPr>
              </a:p>
              <a:p>
                <a:r>
                  <a:rPr lang="en-AU" sz="2400" b="1" dirty="0">
                    <a:solidFill>
                      <a:schemeClr val="tx1"/>
                    </a:solidFill>
                  </a:rPr>
                  <a:t>K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AU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AU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AU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AU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AU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AU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B5531A7F-48C5-4623-99F4-2A1D1A9D8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79" y="1214814"/>
                <a:ext cx="3286705" cy="2004844"/>
              </a:xfrm>
              <a:prstGeom prst="rect">
                <a:avLst/>
              </a:prstGeom>
              <a:blipFill>
                <a:blip r:embed="rId2"/>
                <a:stretch>
                  <a:fillRect l="-2968" t="-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6">
                <a:extLst>
                  <a:ext uri="{FF2B5EF4-FFF2-40B4-BE49-F238E27FC236}">
                    <a16:creationId xmlns:a16="http://schemas.microsoft.com/office/drawing/2014/main" id="{B7D92571-37DD-48B3-9434-D8A560F48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21875" y="1423775"/>
                <a:ext cx="6768864" cy="1922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b="1" dirty="0">
                    <a:solidFill>
                      <a:schemeClr val="tx1"/>
                    </a:solidFill>
                  </a:rPr>
                  <a:t>– focal length in term of pixels;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AU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AU" b="1" dirty="0">
                    <a:solidFill>
                      <a:schemeClr val="tx1"/>
                    </a:solidFill>
                  </a:rPr>
                  <a:t> - </a:t>
                </a:r>
                <a:r>
                  <a:rPr lang="en-US" dirty="0">
                    <a:solidFill>
                      <a:schemeClr val="tx1"/>
                    </a:solidFill>
                  </a:rPr>
                  <a:t>skew coefficient between the x and the y axis;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- principal point, which would be ideally in the center of the image.</a:t>
                </a:r>
                <a:endParaRPr lang="en-AU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Прямоугольник 6">
                <a:extLst>
                  <a:ext uri="{FF2B5EF4-FFF2-40B4-BE49-F238E27FC236}">
                    <a16:creationId xmlns:a16="http://schemas.microsoft.com/office/drawing/2014/main" id="{B7D92571-37DD-48B3-9434-D8A560F48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21875" y="1423775"/>
                <a:ext cx="6768864" cy="1922514"/>
              </a:xfrm>
              <a:prstGeom prst="rect">
                <a:avLst/>
              </a:prstGeom>
              <a:blipFill>
                <a:blip r:embed="rId3"/>
                <a:stretch>
                  <a:fillRect l="-900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0A6906AD-E18C-4EAA-9C61-E237137C3F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679" y="3429000"/>
                <a:ext cx="3505070" cy="127143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>
                  <a:buNone/>
                </a:pPr>
                <a:r>
                  <a:rPr lang="en-AU" sz="2400" b="1" dirty="0">
                    <a:solidFill>
                      <a:schemeClr val="tx1"/>
                    </a:solidFill>
                  </a:rPr>
                  <a:t>Extrinsic parameters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E </a:t>
                </a:r>
                <a:r>
                  <a:rPr lang="en-US" sz="2400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	</a:t>
                </a:r>
                <a:endParaRPr lang="en-AU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0A6906AD-E18C-4EAA-9C61-E237137C3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79" y="3429000"/>
                <a:ext cx="3505070" cy="1271438"/>
              </a:xfrm>
              <a:prstGeom prst="rect">
                <a:avLst/>
              </a:prstGeom>
              <a:blipFill>
                <a:blip r:embed="rId4"/>
                <a:stretch>
                  <a:fillRect l="-2783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901F85F-E42F-4553-8D7F-7CD706E66138}"/>
              </a:ext>
            </a:extLst>
          </p:cNvPr>
          <p:cNvSpPr/>
          <p:nvPr/>
        </p:nvSpPr>
        <p:spPr>
          <a:xfrm>
            <a:off x="2743200" y="3880283"/>
            <a:ext cx="84475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/>
              <a:t>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  </a:t>
            </a:r>
            <a:r>
              <a:rPr lang="en-AU" sz="2000" dirty="0"/>
              <a:t>–</a:t>
            </a:r>
            <a:r>
              <a:rPr lang="ru-RU" sz="2000" dirty="0"/>
              <a:t> </a:t>
            </a:r>
            <a:r>
              <a:rPr lang="en-AU" sz="2000" dirty="0"/>
              <a:t> rotation (3x3) matrix</a:t>
            </a:r>
            <a:r>
              <a:rPr lang="ru-RU" sz="2000" dirty="0"/>
              <a:t>, </a:t>
            </a:r>
          </a:p>
          <a:p>
            <a:pPr marL="395288" indent="-395288" algn="just"/>
            <a:r>
              <a:rPr lang="en-AU" sz="2000" dirty="0"/>
              <a:t>T – (3x1) </a:t>
            </a:r>
            <a:r>
              <a:rPr lang="en-US" sz="2000" dirty="0"/>
              <a:t>position of the origin of the world coordinate system</a:t>
            </a:r>
            <a:r>
              <a:rPr lang="ru-RU" sz="2000" dirty="0"/>
              <a:t>     </a:t>
            </a:r>
            <a:r>
              <a:rPr lang="en-US" sz="2000" dirty="0"/>
              <a:t>expressed in coordinates of the camera-centered</a:t>
            </a:r>
            <a:r>
              <a:rPr lang="ru-RU" sz="2000" dirty="0"/>
              <a:t> </a:t>
            </a:r>
            <a:r>
              <a:rPr lang="en-US" sz="2000" dirty="0"/>
              <a:t>coordinate system.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7A63D71-1EED-44DD-BE59-D5C8C8976745}"/>
                  </a:ext>
                </a:extLst>
              </p:cNvPr>
              <p:cNvSpPr/>
              <p:nvPr/>
            </p:nvSpPr>
            <p:spPr>
              <a:xfrm>
                <a:off x="646111" y="5181521"/>
                <a:ext cx="10544628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/>
                <a:r>
                  <a:rPr lang="en-US" sz="2000" dirty="0"/>
                  <a:t>Denote the coordinate system transformations from 3D world coordinates to camera coordinates</a:t>
                </a:r>
              </a:p>
              <a:p>
                <a:pPr indent="457200"/>
                <a:r>
                  <a:rPr lang="en-US" sz="2000" dirty="0"/>
                  <a:t>The position of the camera in real world: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7A63D71-1EED-44DD-BE59-D5C8C89767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5181521"/>
                <a:ext cx="10544628" cy="1015663"/>
              </a:xfrm>
              <a:prstGeom prst="rect">
                <a:avLst/>
              </a:prstGeom>
              <a:blipFill>
                <a:blip r:embed="rId5"/>
                <a:stretch>
                  <a:fillRect l="-636" t="-3593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050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  <a:r>
              <a:rPr lang="uk-UA" dirty="0"/>
              <a:t> </a:t>
            </a:r>
            <a:r>
              <a:rPr lang="en-US" dirty="0"/>
              <a:t>auto-calibration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6">
                <a:extLst>
                  <a:ext uri="{FF2B5EF4-FFF2-40B4-BE49-F238E27FC236}">
                    <a16:creationId xmlns:a16="http://schemas.microsoft.com/office/drawing/2014/main" id="{B7D92571-37DD-48B3-9434-D8A560F489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161" y="1423775"/>
                <a:ext cx="10344578" cy="32624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,1]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,1]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ru-RU" dirty="0">
                  <a:solidFill>
                    <a:schemeClr val="tx1"/>
                  </a:solidFill>
                </a:endParaRPr>
              </a:p>
              <a:p>
                <a:endParaRPr lang="ru-RU" dirty="0"/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Algorithm</a:t>
                </a:r>
                <a:endParaRPr lang="en-AU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Прямоугольник 6">
                <a:extLst>
                  <a:ext uri="{FF2B5EF4-FFF2-40B4-BE49-F238E27FC236}">
                    <a16:creationId xmlns:a16="http://schemas.microsoft.com/office/drawing/2014/main" id="{B7D92571-37DD-48B3-9434-D8A560F489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161" y="1423775"/>
                <a:ext cx="10344578" cy="3262432"/>
              </a:xfrm>
              <a:prstGeom prst="rect">
                <a:avLst/>
              </a:prstGeom>
              <a:blipFill>
                <a:blip r:embed="rId2"/>
                <a:stretch>
                  <a:fillRect l="-943" b="-3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9282FB0-3AFB-46D8-8A95-42B013F330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9418072"/>
              </p:ext>
            </p:extLst>
          </p:nvPr>
        </p:nvGraphicFramePr>
        <p:xfrm>
          <a:off x="3606042" y="2334724"/>
          <a:ext cx="8131033" cy="4070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99352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808074" cy="1400530"/>
          </a:xfrm>
        </p:spPr>
        <p:txBody>
          <a:bodyPr/>
          <a:lstStyle/>
          <a:p>
            <a:r>
              <a:rPr lang="en-US" dirty="0"/>
              <a:t>Technology stack for SLAM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33</a:t>
            </a:fld>
            <a:endParaRPr lang="en-US"/>
          </a:p>
        </p:txBody>
      </p:sp>
      <p:sp>
        <p:nvSpPr>
          <p:cNvPr id="6" name="Прямоугольник 6">
            <a:extLst>
              <a:ext uri="{FF2B5EF4-FFF2-40B4-BE49-F238E27FC236}">
                <a16:creationId xmlns:a16="http://schemas.microsoft.com/office/drawing/2014/main" id="{B7D92571-37DD-48B3-9434-D8A560F48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161" y="1423775"/>
            <a:ext cx="10344578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/>
              <a:t>JetBrains PyCharm Community Edition 2017.2.3 x64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/>
              <a:t>Python 3.6.5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400" dirty="0" err="1"/>
              <a:t>numpy</a:t>
            </a:r>
            <a:r>
              <a:rPr lang="en-US" sz="2400" dirty="0"/>
              <a:t> 1.16.0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400" dirty="0" err="1"/>
              <a:t>scipy</a:t>
            </a:r>
            <a:r>
              <a:rPr lang="en-US" sz="2400" dirty="0"/>
              <a:t> 1.2.0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400" dirty="0" err="1"/>
              <a:t>pygame</a:t>
            </a:r>
            <a:r>
              <a:rPr lang="en-US" sz="2400" dirty="0"/>
              <a:t> 1.9.4</a:t>
            </a:r>
          </a:p>
          <a:p>
            <a:pPr lvl="1"/>
            <a:endParaRPr lang="en-US" dirty="0"/>
          </a:p>
          <a:p>
            <a:pPr marL="266700" lvl="1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endParaRPr lang="en-A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146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808074" cy="1400530"/>
          </a:xfrm>
        </p:spPr>
        <p:txBody>
          <a:bodyPr/>
          <a:lstStyle/>
          <a:p>
            <a:r>
              <a:rPr lang="en-US" dirty="0" err="1"/>
              <a:t>Pygame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34</a:t>
            </a:fld>
            <a:endParaRPr lang="en-US"/>
          </a:p>
        </p:txBody>
      </p:sp>
      <p:sp>
        <p:nvSpPr>
          <p:cNvPr id="6" name="Прямоугольник 6">
            <a:extLst>
              <a:ext uri="{FF2B5EF4-FFF2-40B4-BE49-F238E27FC236}">
                <a16:creationId xmlns:a16="http://schemas.microsoft.com/office/drawing/2014/main" id="{B7D92571-37DD-48B3-9434-D8A560F48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921" y="2010237"/>
            <a:ext cx="4913195" cy="3900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/>
              <a:t>	</a:t>
            </a:r>
            <a:r>
              <a:rPr lang="en-US" sz="2400" dirty="0" err="1"/>
              <a:t>Pygame</a:t>
            </a:r>
            <a:r>
              <a:rPr lang="en-US" sz="2400" dirty="0"/>
              <a:t> is a cross-platform set of Python modules designed for writing video games.		</a:t>
            </a:r>
            <a:endParaRPr lang="ru-RU" sz="2400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en-US" sz="2400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400" dirty="0"/>
              <a:t>	</a:t>
            </a:r>
            <a:r>
              <a:rPr lang="en-US" sz="2400" dirty="0"/>
              <a:t>Used for creation of user interface and processing keyboard inputs.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F95306-AF76-4F19-932F-D47B53810F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739" y="1220405"/>
            <a:ext cx="4572000" cy="1809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C8FC8-6742-4D8E-BE79-FD37FE8C38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7309" t="10532"/>
          <a:stretch/>
        </p:blipFill>
        <p:spPr>
          <a:xfrm>
            <a:off x="7321143" y="2822075"/>
            <a:ext cx="3167192" cy="320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24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808074" cy="1400530"/>
          </a:xfrm>
        </p:spPr>
        <p:txBody>
          <a:bodyPr/>
          <a:lstStyle/>
          <a:p>
            <a:r>
              <a:rPr lang="en-US" dirty="0"/>
              <a:t>Game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35</a:t>
            </a:fld>
            <a:endParaRPr lang="en-US"/>
          </a:p>
        </p:txBody>
      </p:sp>
      <p:sp>
        <p:nvSpPr>
          <p:cNvPr id="6" name="Прямоугольник 6">
            <a:extLst>
              <a:ext uri="{FF2B5EF4-FFF2-40B4-BE49-F238E27FC236}">
                <a16:creationId xmlns:a16="http://schemas.microsoft.com/office/drawing/2014/main" id="{B7D92571-37DD-48B3-9434-D8A560F48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43966"/>
            <a:ext cx="6518964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Setup section - create a window, load and prepare some content, and then enter the game loop. </a:t>
            </a:r>
            <a:endParaRPr lang="ru-RU" sz="2200" dirty="0"/>
          </a:p>
          <a:p>
            <a:endParaRPr lang="en-US" sz="2200" dirty="0"/>
          </a:p>
          <a:p>
            <a:r>
              <a:rPr lang="en-US" sz="2200" dirty="0"/>
              <a:t>Game loop: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Poll for events — catch events that have occurred.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Update internal data structures or objects need changing.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Draw the current state of the game into surface.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Put the just-drawn surface on display.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03DA78-DFB3-4DAB-9914-7F7DF9A4B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44097" y="1343966"/>
            <a:ext cx="2805874" cy="506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61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SLAM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98548-CE5F-4F86-86B1-190E4F3250C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8857" y="1342816"/>
            <a:ext cx="6894285" cy="516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71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map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C6B06-D41F-429C-8218-A454F638F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392703"/>
            <a:ext cx="4913841" cy="5169568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b="1" dirty="0"/>
              <a:t>GRID MAP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EF14669-4DD3-4704-8558-AAD7308A3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5242" y="2080009"/>
            <a:ext cx="4619774" cy="455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CB491FC-2C2B-4319-A11F-905C7DDCF3BA}"/>
              </a:ext>
            </a:extLst>
          </p:cNvPr>
          <p:cNvSpPr txBox="1">
            <a:spLocks/>
          </p:cNvSpPr>
          <p:nvPr/>
        </p:nvSpPr>
        <p:spPr>
          <a:xfrm>
            <a:off x="6096000" y="1468903"/>
            <a:ext cx="5367302" cy="5169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b="1" dirty="0"/>
              <a:t>FEATURE BASED MAP</a:t>
            </a:r>
            <a:endParaRPr lang="en-US" sz="2400" dirty="0"/>
          </a:p>
        </p:txBody>
      </p:sp>
      <p:pic>
        <p:nvPicPr>
          <p:cNvPr id="10" name="Picture 3" descr="C:\map.png">
            <a:extLst>
              <a:ext uri="{FF2B5EF4-FFF2-40B4-BE49-F238E27FC236}">
                <a16:creationId xmlns:a16="http://schemas.microsoft.com/office/drawing/2014/main" id="{73FBD945-38C5-4F24-9345-D245261E2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6407" y="2080008"/>
            <a:ext cx="4646488" cy="45584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125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C6B06-D41F-429C-8218-A454F638F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1" y="1392703"/>
            <a:ext cx="5643128" cy="51695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Discretize the world into cells.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Grid structure is rigid.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Each cell is assumed to be occupied or free space.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Non-parametric model.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Large maps require memory resources.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No feature detector.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BD0426-F4EA-4B39-AA34-0371DF578B3D}"/>
              </a:ext>
            </a:extLst>
          </p:cNvPr>
          <p:cNvSpPr/>
          <p:nvPr/>
        </p:nvSpPr>
        <p:spPr>
          <a:xfrm>
            <a:off x="6096000" y="1497316"/>
            <a:ext cx="51581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+mj-lt"/>
                <a:ea typeface="+mj-ea"/>
                <a:cs typeface="+mj-cs"/>
              </a:rPr>
              <a:t>Each cell is a binary random variable that models the occupancy.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B5915F-476E-4100-B7F6-568CEE2AFE3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0" y="2903769"/>
            <a:ext cx="5305538" cy="18245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AB29CA-1A11-46AD-A139-535A4250C235}"/>
                  </a:ext>
                </a:extLst>
              </p:cNvPr>
              <p:cNvSpPr/>
              <p:nvPr/>
            </p:nvSpPr>
            <p:spPr>
              <a:xfrm>
                <a:off x="6176315" y="4878155"/>
                <a:ext cx="501442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  <a:ea typeface="+mj-ea"/>
                    <a:cs typeface="+mj-cs"/>
                  </a:rPr>
                  <a:t>Cell is occupied: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>
                            <a:latin typeface="+mj-lt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2400">
                            <a:latin typeface="+mj-lt"/>
                            <a:ea typeface="+mj-ea"/>
                            <a:cs typeface="+mj-cs"/>
                          </a:rPr>
                          <m:t>𝑃</m:t>
                        </m:r>
                        <m:r>
                          <a:rPr lang="en-US" sz="2400">
                            <a:latin typeface="+mj-lt"/>
                            <a:ea typeface="+mj-ea"/>
                            <a:cs typeface="+mj-cs"/>
                          </a:rPr>
                          <m:t>(</m:t>
                        </m:r>
                        <m:r>
                          <a:rPr lang="en-US" sz="2400">
                            <a:latin typeface="+mj-lt"/>
                            <a:ea typeface="+mj-ea"/>
                            <a:cs typeface="+mj-cs"/>
                          </a:rPr>
                          <m:t>𝑚</m:t>
                        </m:r>
                      </m:e>
                      <m:sub>
                        <m:r>
                          <a:rPr lang="en-US" sz="2400">
                            <a:latin typeface="+mj-lt"/>
                            <a:ea typeface="+mj-ea"/>
                            <a:cs typeface="+mj-cs"/>
                          </a:rPr>
                          <m:t>𝑖</m:t>
                        </m:r>
                      </m:sub>
                    </m:sSub>
                    <m:r>
                      <a:rPr lang="en-US" sz="2400">
                        <a:latin typeface="+mj-lt"/>
                        <a:ea typeface="+mj-ea"/>
                        <a:cs typeface="+mj-cs"/>
                      </a:rPr>
                      <m:t>)</m:t>
                    </m:r>
                  </m:oMath>
                </a14:m>
                <a:r>
                  <a:rPr lang="en-US" sz="2400" dirty="0">
                    <a:latin typeface="+mj-lt"/>
                    <a:ea typeface="+mj-ea"/>
                    <a:cs typeface="+mj-cs"/>
                  </a:rPr>
                  <a:t> = 1</a:t>
                </a:r>
              </a:p>
              <a:p>
                <a:r>
                  <a:rPr lang="en-US" sz="2400" dirty="0">
                    <a:latin typeface="+mj-lt"/>
                    <a:ea typeface="+mj-ea"/>
                    <a:cs typeface="+mj-cs"/>
                  </a:rPr>
                  <a:t>Cell is not occupied: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>
                            <a:latin typeface="+mj-lt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2400">
                            <a:latin typeface="+mj-lt"/>
                            <a:ea typeface="+mj-ea"/>
                            <a:cs typeface="+mj-cs"/>
                          </a:rPr>
                          <m:t>𝑃</m:t>
                        </m:r>
                        <m:r>
                          <a:rPr lang="en-US" sz="2400">
                            <a:latin typeface="+mj-lt"/>
                            <a:ea typeface="+mj-ea"/>
                            <a:cs typeface="+mj-cs"/>
                          </a:rPr>
                          <m:t>(</m:t>
                        </m:r>
                        <m:r>
                          <a:rPr lang="en-US" sz="2400">
                            <a:latin typeface="+mj-lt"/>
                            <a:ea typeface="+mj-ea"/>
                            <a:cs typeface="+mj-cs"/>
                          </a:rPr>
                          <m:t>𝑚</m:t>
                        </m:r>
                      </m:e>
                      <m:sub>
                        <m:r>
                          <a:rPr lang="en-US" sz="2400">
                            <a:latin typeface="+mj-lt"/>
                            <a:ea typeface="+mj-ea"/>
                            <a:cs typeface="+mj-cs"/>
                          </a:rPr>
                          <m:t>𝑖</m:t>
                        </m:r>
                      </m:sub>
                    </m:sSub>
                    <m:r>
                      <a:rPr lang="en-US" sz="2400">
                        <a:latin typeface="+mj-lt"/>
                        <a:ea typeface="+mj-ea"/>
                        <a:cs typeface="+mj-cs"/>
                      </a:rPr>
                      <m:t>)</m:t>
                    </m:r>
                  </m:oMath>
                </a14:m>
                <a:r>
                  <a:rPr lang="en-US" sz="2400" dirty="0">
                    <a:latin typeface="+mj-lt"/>
                    <a:ea typeface="+mj-ea"/>
                    <a:cs typeface="+mj-cs"/>
                  </a:rPr>
                  <a:t> = 0</a:t>
                </a:r>
              </a:p>
              <a:p>
                <a:r>
                  <a:rPr lang="en-US" sz="2400" dirty="0">
                    <a:latin typeface="+mj-lt"/>
                    <a:ea typeface="+mj-ea"/>
                    <a:cs typeface="+mj-cs"/>
                  </a:rPr>
                  <a:t>No knowledge: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>
                            <a:latin typeface="+mj-lt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2400">
                            <a:latin typeface="+mj-lt"/>
                            <a:ea typeface="+mj-ea"/>
                            <a:cs typeface="+mj-cs"/>
                          </a:rPr>
                          <m:t>𝑃</m:t>
                        </m:r>
                        <m:r>
                          <a:rPr lang="en-US" sz="2400">
                            <a:latin typeface="+mj-lt"/>
                            <a:ea typeface="+mj-ea"/>
                            <a:cs typeface="+mj-cs"/>
                          </a:rPr>
                          <m:t>(</m:t>
                        </m:r>
                        <m:r>
                          <a:rPr lang="en-US" sz="2400">
                            <a:latin typeface="+mj-lt"/>
                            <a:ea typeface="+mj-ea"/>
                            <a:cs typeface="+mj-cs"/>
                          </a:rPr>
                          <m:t>𝑚</m:t>
                        </m:r>
                      </m:e>
                      <m:sub>
                        <m:r>
                          <a:rPr lang="en-US" sz="2400">
                            <a:latin typeface="+mj-lt"/>
                            <a:ea typeface="+mj-ea"/>
                            <a:cs typeface="+mj-cs"/>
                          </a:rPr>
                          <m:t>𝑖</m:t>
                        </m:r>
                      </m:sub>
                    </m:sSub>
                    <m:r>
                      <a:rPr lang="en-US" sz="2400">
                        <a:latin typeface="+mj-lt"/>
                        <a:ea typeface="+mj-ea"/>
                        <a:cs typeface="+mj-cs"/>
                      </a:rPr>
                      <m:t>)</m:t>
                    </m:r>
                  </m:oMath>
                </a14:m>
                <a:r>
                  <a:rPr lang="en-US" sz="2400" dirty="0">
                    <a:latin typeface="+mj-lt"/>
                    <a:ea typeface="+mj-ea"/>
                    <a:cs typeface="+mj-cs"/>
                  </a:rPr>
                  <a:t> = 0.5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AB29CA-1A11-46AD-A139-535A4250C2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315" y="4878155"/>
                <a:ext cx="5014423" cy="1200329"/>
              </a:xfrm>
              <a:prstGeom prst="rect">
                <a:avLst/>
              </a:prstGeom>
              <a:blipFill>
                <a:blip r:embed="rId3"/>
                <a:stretch>
                  <a:fillRect l="-1823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22D297-52E6-4BF2-860A-5E6354F8CE7D}"/>
              </a:ext>
            </a:extLst>
          </p:cNvPr>
          <p:cNvCxnSpPr>
            <a:cxnSpLocks/>
          </p:cNvCxnSpPr>
          <p:nvPr/>
        </p:nvCxnSpPr>
        <p:spPr>
          <a:xfrm>
            <a:off x="5598942" y="1519311"/>
            <a:ext cx="0" cy="45591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707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based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C6B06-D41F-429C-8218-A454F638F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392703"/>
            <a:ext cx="10545609" cy="5169568"/>
          </a:xfrm>
        </p:spPr>
        <p:txBody>
          <a:bodyPr>
            <a:noAutofit/>
          </a:bodyPr>
          <a:lstStyle/>
          <a:p>
            <a:pPr marL="688975" indent="-463550"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Point landmarks, walls and other types of obstacles.</a:t>
            </a:r>
          </a:p>
          <a:p>
            <a:pPr marL="688975" indent="-463550"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Feature models can be arbitrarily precise.</a:t>
            </a:r>
          </a:p>
          <a:p>
            <a:pPr marL="688975" indent="-463550"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A landmark feature has parameters (x ,y), the robot’s pose has parameters (x, y, ϕ).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7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SLAM features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0F341B5-3658-415F-92AD-B8AE4EF72F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5973923"/>
              </p:ext>
            </p:extLst>
          </p:nvPr>
        </p:nvGraphicFramePr>
        <p:xfrm>
          <a:off x="644525" y="1392238"/>
          <a:ext cx="10545763" cy="5170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29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24C-B837-4E04-A9B6-8E18F4DF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C6B06-D41F-429C-8218-A454F638F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43" y="2249355"/>
            <a:ext cx="4773863" cy="381971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Time sequence of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/>
              <a:t>measure-</a:t>
            </a:r>
            <a:r>
              <a:rPr lang="en-US" sz="2400" dirty="0" err="1"/>
              <a:t>ments</a:t>
            </a:r>
            <a:r>
              <a:rPr lang="en-US" sz="2400" dirty="0"/>
              <a:t> made as robot moves through an initially unknown environment.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The robot controls.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Observations of near by features.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sz="24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AF7B4-D5F7-4189-86A4-731658A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AFF11-FCD4-4082-8A93-E11BDB1120AB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14B119-087E-4B00-AA05-80E02DC4E633}"/>
              </a:ext>
            </a:extLst>
          </p:cNvPr>
          <p:cNvSpPr txBox="1">
            <a:spLocks/>
          </p:cNvSpPr>
          <p:nvPr/>
        </p:nvSpPr>
        <p:spPr>
          <a:xfrm>
            <a:off x="6236428" y="2249354"/>
            <a:ext cx="4773168" cy="3822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Robot position estimation in the coordinate system of the map.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An update the map of the environment.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Path of the robot</a:t>
            </a:r>
            <a:r>
              <a:rPr lang="ru-RU" sz="2400" dirty="0"/>
              <a:t> (</a:t>
            </a:r>
            <a:r>
              <a:rPr lang="en-US" sz="2400" dirty="0"/>
              <a:t>optionally).</a:t>
            </a:r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D26066A8-F0F8-40E7-88CA-4590FC7C7347}"/>
              </a:ext>
            </a:extLst>
          </p:cNvPr>
          <p:cNvSpPr/>
          <p:nvPr/>
        </p:nvSpPr>
        <p:spPr>
          <a:xfrm>
            <a:off x="6899616" y="1412555"/>
            <a:ext cx="3872023" cy="753471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OUTPUTS:</a:t>
            </a:r>
          </a:p>
        </p:txBody>
      </p:sp>
      <p:sp>
        <p:nvSpPr>
          <p:cNvPr id="9" name="Flowchart: Data 8">
            <a:extLst>
              <a:ext uri="{FF2B5EF4-FFF2-40B4-BE49-F238E27FC236}">
                <a16:creationId xmlns:a16="http://schemas.microsoft.com/office/drawing/2014/main" id="{15757FFE-446A-4F1D-822B-653D7E4ED81E}"/>
              </a:ext>
            </a:extLst>
          </p:cNvPr>
          <p:cNvSpPr/>
          <p:nvPr/>
        </p:nvSpPr>
        <p:spPr>
          <a:xfrm>
            <a:off x="1167144" y="1412556"/>
            <a:ext cx="3872023" cy="753471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INPUTS:</a:t>
            </a:r>
          </a:p>
        </p:txBody>
      </p:sp>
    </p:spTree>
    <p:extLst>
      <p:ext uri="{BB962C8B-B14F-4D97-AF65-F5344CB8AC3E}">
        <p14:creationId xmlns:p14="http://schemas.microsoft.com/office/powerpoint/2010/main" val="4146158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206</TotalTime>
  <Words>1368</Words>
  <Application>Microsoft Office PowerPoint</Application>
  <PresentationFormat>Widescreen</PresentationFormat>
  <Paragraphs>284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Cambria Math</vt:lpstr>
      <vt:lpstr>Century Gothic</vt:lpstr>
      <vt:lpstr>Times New Roman</vt:lpstr>
      <vt:lpstr>Wingdings</vt:lpstr>
      <vt:lpstr>Wingdings 3</vt:lpstr>
      <vt:lpstr>Ion</vt:lpstr>
      <vt:lpstr>Simultaneous  localization  and mapping </vt:lpstr>
      <vt:lpstr>SLAM definition</vt:lpstr>
      <vt:lpstr>Robotic sensors classification</vt:lpstr>
      <vt:lpstr>SLAM applications</vt:lpstr>
      <vt:lpstr>Robot map representation</vt:lpstr>
      <vt:lpstr>Grid map</vt:lpstr>
      <vt:lpstr>Feature based map</vt:lpstr>
      <vt:lpstr>SLAM features</vt:lpstr>
      <vt:lpstr>TASK formulation</vt:lpstr>
      <vt:lpstr>TASK formulation </vt:lpstr>
      <vt:lpstr>TASK formulation </vt:lpstr>
      <vt:lpstr>Graphical model of SLAM</vt:lpstr>
      <vt:lpstr>Graphical model of Full SLAM</vt:lpstr>
      <vt:lpstr>Graphical model of online SLAM</vt:lpstr>
      <vt:lpstr>Difficulties</vt:lpstr>
      <vt:lpstr>Why SLAM is so hard?</vt:lpstr>
      <vt:lpstr>SLAM without landmarks</vt:lpstr>
      <vt:lpstr>SLAM with landmarks</vt:lpstr>
      <vt:lpstr>Scan matching</vt:lpstr>
      <vt:lpstr>Iterative point cloud algorithm</vt:lpstr>
      <vt:lpstr>Kalman filter</vt:lpstr>
      <vt:lpstr>Kalman filter algorithm</vt:lpstr>
      <vt:lpstr>Extended Kalman filter</vt:lpstr>
      <vt:lpstr>Particle filter</vt:lpstr>
      <vt:lpstr>Fast SLAM based on Particle filter</vt:lpstr>
      <vt:lpstr>Visual SLAM</vt:lpstr>
      <vt:lpstr>VSLAM summary</vt:lpstr>
      <vt:lpstr>VSLAM summary</vt:lpstr>
      <vt:lpstr>Keypoints detection</vt:lpstr>
      <vt:lpstr>Keypoints matching</vt:lpstr>
      <vt:lpstr>Camera parameters</vt:lpstr>
      <vt:lpstr>Camera auto-calibration</vt:lpstr>
      <vt:lpstr>Technology stack for SLAM simulator</vt:lpstr>
      <vt:lpstr>Pygame</vt:lpstr>
      <vt:lpstr>Game loop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Simultaneous localization  and mapping</dc:title>
  <dc:creator>Ирина Украинец</dc:creator>
  <cp:lastModifiedBy>Ирина Украинец</cp:lastModifiedBy>
  <cp:revision>17</cp:revision>
  <dcterms:created xsi:type="dcterms:W3CDTF">2019-02-06T14:57:19Z</dcterms:created>
  <dcterms:modified xsi:type="dcterms:W3CDTF">2019-02-06T18:23:43Z</dcterms:modified>
</cp:coreProperties>
</file>